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57" r:id="rId4"/>
    <p:sldId id="258" r:id="rId5"/>
    <p:sldId id="259" r:id="rId6"/>
    <p:sldId id="260" r:id="rId7"/>
    <p:sldId id="261" r:id="rId8"/>
    <p:sldId id="262" r:id="rId9"/>
    <p:sldId id="263" r:id="rId10"/>
    <p:sldId id="264" r:id="rId11"/>
    <p:sldId id="265" r:id="rId12"/>
    <p:sldId id="266" r:id="rId13"/>
    <p:sldId id="267" r:id="rId14"/>
    <p:sldId id="268" r:id="rId15"/>
    <p:sldId id="270" r:id="rId16"/>
    <p:sldId id="271" r:id="rId17"/>
    <p:sldId id="273" r:id="rId18"/>
    <p:sldId id="272" r:id="rId19"/>
    <p:sldId id="274" r:id="rId20"/>
    <p:sldId id="275" r:id="rId21"/>
    <p:sldId id="276" r:id="rId22"/>
    <p:sldId id="277" r:id="rId23"/>
    <p:sldId id="278" r:id="rId24"/>
    <p:sldId id="279" r:id="rId25"/>
    <p:sldId id="280" r:id="rId26"/>
    <p:sldId id="281" r:id="rId27"/>
    <p:sldId id="283" r:id="rId28"/>
    <p:sldId id="282" r:id="rId29"/>
    <p:sldId id="284" r:id="rId30"/>
    <p:sldId id="285" r:id="rId31"/>
    <p:sldId id="286" r:id="rId32"/>
    <p:sldId id="287" r:id="rId33"/>
    <p:sldId id="288" r:id="rId34"/>
    <p:sldId id="289" r:id="rId35"/>
    <p:sldId id="290" r:id="rId36"/>
    <p:sldId id="291" r:id="rId37"/>
    <p:sldId id="292" r:id="rId38"/>
    <p:sldId id="293" r:id="rId39"/>
    <p:sldId id="294" r:id="rId40"/>
    <p:sldId id="296" r:id="rId41"/>
    <p:sldId id="304" r:id="rId42"/>
    <p:sldId id="306" r:id="rId43"/>
    <p:sldId id="307" r:id="rId44"/>
    <p:sldId id="308" r:id="rId45"/>
    <p:sldId id="305" r:id="rId46"/>
    <p:sldId id="309" r:id="rId47"/>
    <p:sldId id="310" r:id="rId48"/>
    <p:sldId id="311" r:id="rId49"/>
    <p:sldId id="312" r:id="rId50"/>
    <p:sldId id="313" r:id="rId51"/>
    <p:sldId id="295" r:id="rId52"/>
    <p:sldId id="297" r:id="rId53"/>
    <p:sldId id="298" r:id="rId54"/>
    <p:sldId id="299" r:id="rId55"/>
    <p:sldId id="300" r:id="rId56"/>
    <p:sldId id="301" r:id="rId57"/>
    <p:sldId id="302" r:id="rId58"/>
    <p:sldId id="30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50" d="100"/>
          <a:sy n="50" d="100"/>
        </p:scale>
        <p:origin x="78"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2FBED-3C4E-471A-8158-EC7B7B7357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C0075C-16A3-4B0E-8A4E-C90EB84E98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362A55-C6D4-43A0-874D-09DC848CE7CF}"/>
              </a:ext>
            </a:extLst>
          </p:cNvPr>
          <p:cNvSpPr>
            <a:spLocks noGrp="1"/>
          </p:cNvSpPr>
          <p:nvPr>
            <p:ph type="dt" sz="half" idx="10"/>
          </p:nvPr>
        </p:nvSpPr>
        <p:spPr/>
        <p:txBody>
          <a:bodyPr/>
          <a:lstStyle/>
          <a:p>
            <a:fld id="{EC917610-B8DC-480B-8A1F-53E6C59790BE}" type="datetimeFigureOut">
              <a:rPr lang="en-US" smtClean="0"/>
              <a:t>8/25/2017</a:t>
            </a:fld>
            <a:endParaRPr lang="en-US" dirty="0"/>
          </a:p>
        </p:txBody>
      </p:sp>
      <p:sp>
        <p:nvSpPr>
          <p:cNvPr id="5" name="Footer Placeholder 4">
            <a:extLst>
              <a:ext uri="{FF2B5EF4-FFF2-40B4-BE49-F238E27FC236}">
                <a16:creationId xmlns:a16="http://schemas.microsoft.com/office/drawing/2014/main" id="{E69CD97A-9F41-46CB-A540-887DBB7393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F9BF86-8512-4FE9-82B5-5094A28C170F}"/>
              </a:ext>
            </a:extLst>
          </p:cNvPr>
          <p:cNvSpPr>
            <a:spLocks noGrp="1"/>
          </p:cNvSpPr>
          <p:nvPr>
            <p:ph type="sldNum" sz="quarter" idx="12"/>
          </p:nvPr>
        </p:nvSpPr>
        <p:spPr/>
        <p:txBody>
          <a:bodyPr/>
          <a:lstStyle/>
          <a:p>
            <a:fld id="{8A1E525F-BC89-4263-BA42-6A1913408C82}" type="slidenum">
              <a:rPr lang="en-US" smtClean="0"/>
              <a:t>‹#›</a:t>
            </a:fld>
            <a:endParaRPr lang="en-US" dirty="0"/>
          </a:p>
        </p:txBody>
      </p:sp>
    </p:spTree>
    <p:extLst>
      <p:ext uri="{BB962C8B-B14F-4D97-AF65-F5344CB8AC3E}">
        <p14:creationId xmlns:p14="http://schemas.microsoft.com/office/powerpoint/2010/main" val="4250083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9898B-1A5A-4022-96C0-20C6B6A291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90A664-4F5F-4526-BBB2-821C3B5D66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B25A83-BC50-4DEA-A61E-B962DE5B64B9}"/>
              </a:ext>
            </a:extLst>
          </p:cNvPr>
          <p:cNvSpPr>
            <a:spLocks noGrp="1"/>
          </p:cNvSpPr>
          <p:nvPr>
            <p:ph type="dt" sz="half" idx="10"/>
          </p:nvPr>
        </p:nvSpPr>
        <p:spPr/>
        <p:txBody>
          <a:bodyPr/>
          <a:lstStyle/>
          <a:p>
            <a:fld id="{EC917610-B8DC-480B-8A1F-53E6C59790BE}" type="datetimeFigureOut">
              <a:rPr lang="en-US" smtClean="0"/>
              <a:t>8/25/2017</a:t>
            </a:fld>
            <a:endParaRPr lang="en-US" dirty="0"/>
          </a:p>
        </p:txBody>
      </p:sp>
      <p:sp>
        <p:nvSpPr>
          <p:cNvPr id="5" name="Footer Placeholder 4">
            <a:extLst>
              <a:ext uri="{FF2B5EF4-FFF2-40B4-BE49-F238E27FC236}">
                <a16:creationId xmlns:a16="http://schemas.microsoft.com/office/drawing/2014/main" id="{CF46DAB3-233D-4179-A1D7-CFF45FCC24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B967D4-C0A8-4A56-8A01-A93705F0DB09}"/>
              </a:ext>
            </a:extLst>
          </p:cNvPr>
          <p:cNvSpPr>
            <a:spLocks noGrp="1"/>
          </p:cNvSpPr>
          <p:nvPr>
            <p:ph type="sldNum" sz="quarter" idx="12"/>
          </p:nvPr>
        </p:nvSpPr>
        <p:spPr/>
        <p:txBody>
          <a:bodyPr/>
          <a:lstStyle/>
          <a:p>
            <a:fld id="{8A1E525F-BC89-4263-BA42-6A1913408C82}" type="slidenum">
              <a:rPr lang="en-US" smtClean="0"/>
              <a:t>‹#›</a:t>
            </a:fld>
            <a:endParaRPr lang="en-US" dirty="0"/>
          </a:p>
        </p:txBody>
      </p:sp>
    </p:spTree>
    <p:extLst>
      <p:ext uri="{BB962C8B-B14F-4D97-AF65-F5344CB8AC3E}">
        <p14:creationId xmlns:p14="http://schemas.microsoft.com/office/powerpoint/2010/main" val="3821075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31D1D-5D1E-4A4A-9BB4-D74B2824BD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430FDD-8D2E-4FFF-8398-886BA0980A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95A87-C67D-4943-868D-4AC060CCE2F6}"/>
              </a:ext>
            </a:extLst>
          </p:cNvPr>
          <p:cNvSpPr>
            <a:spLocks noGrp="1"/>
          </p:cNvSpPr>
          <p:nvPr>
            <p:ph type="dt" sz="half" idx="10"/>
          </p:nvPr>
        </p:nvSpPr>
        <p:spPr/>
        <p:txBody>
          <a:bodyPr/>
          <a:lstStyle/>
          <a:p>
            <a:fld id="{EC917610-B8DC-480B-8A1F-53E6C59790BE}" type="datetimeFigureOut">
              <a:rPr lang="en-US" smtClean="0"/>
              <a:t>8/25/2017</a:t>
            </a:fld>
            <a:endParaRPr lang="en-US" dirty="0"/>
          </a:p>
        </p:txBody>
      </p:sp>
      <p:sp>
        <p:nvSpPr>
          <p:cNvPr id="5" name="Footer Placeholder 4">
            <a:extLst>
              <a:ext uri="{FF2B5EF4-FFF2-40B4-BE49-F238E27FC236}">
                <a16:creationId xmlns:a16="http://schemas.microsoft.com/office/drawing/2014/main" id="{57B1AF6E-C716-4B22-B498-1395D20001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E3BC1E-4A7B-43F1-82CD-C86CBFC09026}"/>
              </a:ext>
            </a:extLst>
          </p:cNvPr>
          <p:cNvSpPr>
            <a:spLocks noGrp="1"/>
          </p:cNvSpPr>
          <p:nvPr>
            <p:ph type="sldNum" sz="quarter" idx="12"/>
          </p:nvPr>
        </p:nvSpPr>
        <p:spPr/>
        <p:txBody>
          <a:bodyPr/>
          <a:lstStyle/>
          <a:p>
            <a:fld id="{8A1E525F-BC89-4263-BA42-6A1913408C82}" type="slidenum">
              <a:rPr lang="en-US" smtClean="0"/>
              <a:t>‹#›</a:t>
            </a:fld>
            <a:endParaRPr lang="en-US" dirty="0"/>
          </a:p>
        </p:txBody>
      </p:sp>
    </p:spTree>
    <p:extLst>
      <p:ext uri="{BB962C8B-B14F-4D97-AF65-F5344CB8AC3E}">
        <p14:creationId xmlns:p14="http://schemas.microsoft.com/office/powerpoint/2010/main" val="1624867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E619B-6F6B-4652-B0D1-705CC721A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90A933-A6EC-4BA9-B91C-BCDD4BED95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CA698-BCDA-4711-AA78-20EA27800C0B}"/>
              </a:ext>
            </a:extLst>
          </p:cNvPr>
          <p:cNvSpPr>
            <a:spLocks noGrp="1"/>
          </p:cNvSpPr>
          <p:nvPr>
            <p:ph type="dt" sz="half" idx="10"/>
          </p:nvPr>
        </p:nvSpPr>
        <p:spPr/>
        <p:txBody>
          <a:bodyPr/>
          <a:lstStyle/>
          <a:p>
            <a:fld id="{EC917610-B8DC-480B-8A1F-53E6C59790BE}" type="datetimeFigureOut">
              <a:rPr lang="en-US" smtClean="0"/>
              <a:t>8/25/2017</a:t>
            </a:fld>
            <a:endParaRPr lang="en-US" dirty="0"/>
          </a:p>
        </p:txBody>
      </p:sp>
      <p:sp>
        <p:nvSpPr>
          <p:cNvPr id="5" name="Footer Placeholder 4">
            <a:extLst>
              <a:ext uri="{FF2B5EF4-FFF2-40B4-BE49-F238E27FC236}">
                <a16:creationId xmlns:a16="http://schemas.microsoft.com/office/drawing/2014/main" id="{09284E40-3D2D-4AE3-82BB-8F4811F0BF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CAB6A8-C43D-4FE0-B036-5A9B726F7ECC}"/>
              </a:ext>
            </a:extLst>
          </p:cNvPr>
          <p:cNvSpPr>
            <a:spLocks noGrp="1"/>
          </p:cNvSpPr>
          <p:nvPr>
            <p:ph type="sldNum" sz="quarter" idx="12"/>
          </p:nvPr>
        </p:nvSpPr>
        <p:spPr/>
        <p:txBody>
          <a:bodyPr/>
          <a:lstStyle/>
          <a:p>
            <a:fld id="{8A1E525F-BC89-4263-BA42-6A1913408C82}" type="slidenum">
              <a:rPr lang="en-US" smtClean="0"/>
              <a:t>‹#›</a:t>
            </a:fld>
            <a:endParaRPr lang="en-US" dirty="0"/>
          </a:p>
        </p:txBody>
      </p:sp>
    </p:spTree>
    <p:extLst>
      <p:ext uri="{BB962C8B-B14F-4D97-AF65-F5344CB8AC3E}">
        <p14:creationId xmlns:p14="http://schemas.microsoft.com/office/powerpoint/2010/main" val="1356626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EA48A-4136-4FF0-8F45-6EC5F54374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F26F09-697C-42E4-A906-B19A3F7B4F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FA762CA-F3A8-4EFC-91E4-86205E972A12}"/>
              </a:ext>
            </a:extLst>
          </p:cNvPr>
          <p:cNvSpPr>
            <a:spLocks noGrp="1"/>
          </p:cNvSpPr>
          <p:nvPr>
            <p:ph type="dt" sz="half" idx="10"/>
          </p:nvPr>
        </p:nvSpPr>
        <p:spPr/>
        <p:txBody>
          <a:bodyPr/>
          <a:lstStyle/>
          <a:p>
            <a:fld id="{EC917610-B8DC-480B-8A1F-53E6C59790BE}" type="datetimeFigureOut">
              <a:rPr lang="en-US" smtClean="0"/>
              <a:t>8/25/2017</a:t>
            </a:fld>
            <a:endParaRPr lang="en-US" dirty="0"/>
          </a:p>
        </p:txBody>
      </p:sp>
      <p:sp>
        <p:nvSpPr>
          <p:cNvPr id="5" name="Footer Placeholder 4">
            <a:extLst>
              <a:ext uri="{FF2B5EF4-FFF2-40B4-BE49-F238E27FC236}">
                <a16:creationId xmlns:a16="http://schemas.microsoft.com/office/drawing/2014/main" id="{56CFAFE1-F3CA-4B80-9F2D-FFA53C1BF1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E24A5B-1F67-4E02-8562-6E4DF1F6A494}"/>
              </a:ext>
            </a:extLst>
          </p:cNvPr>
          <p:cNvSpPr>
            <a:spLocks noGrp="1"/>
          </p:cNvSpPr>
          <p:nvPr>
            <p:ph type="sldNum" sz="quarter" idx="12"/>
          </p:nvPr>
        </p:nvSpPr>
        <p:spPr/>
        <p:txBody>
          <a:bodyPr/>
          <a:lstStyle/>
          <a:p>
            <a:fld id="{8A1E525F-BC89-4263-BA42-6A1913408C82}" type="slidenum">
              <a:rPr lang="en-US" smtClean="0"/>
              <a:t>‹#›</a:t>
            </a:fld>
            <a:endParaRPr lang="en-US" dirty="0"/>
          </a:p>
        </p:txBody>
      </p:sp>
    </p:spTree>
    <p:extLst>
      <p:ext uri="{BB962C8B-B14F-4D97-AF65-F5344CB8AC3E}">
        <p14:creationId xmlns:p14="http://schemas.microsoft.com/office/powerpoint/2010/main" val="909986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F55F-F1B3-4713-BAB0-5E820A5B30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B98C7-6B0B-4DF9-A681-9150A418E6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87F1C9-2943-4463-939B-A5CF3D0C9D2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8602EF-A17C-47BA-AE1B-86826C403CCA}"/>
              </a:ext>
            </a:extLst>
          </p:cNvPr>
          <p:cNvSpPr>
            <a:spLocks noGrp="1"/>
          </p:cNvSpPr>
          <p:nvPr>
            <p:ph type="dt" sz="half" idx="10"/>
          </p:nvPr>
        </p:nvSpPr>
        <p:spPr/>
        <p:txBody>
          <a:bodyPr/>
          <a:lstStyle/>
          <a:p>
            <a:fld id="{EC917610-B8DC-480B-8A1F-53E6C59790BE}" type="datetimeFigureOut">
              <a:rPr lang="en-US" smtClean="0"/>
              <a:t>8/25/2017</a:t>
            </a:fld>
            <a:endParaRPr lang="en-US" dirty="0"/>
          </a:p>
        </p:txBody>
      </p:sp>
      <p:sp>
        <p:nvSpPr>
          <p:cNvPr id="6" name="Footer Placeholder 5">
            <a:extLst>
              <a:ext uri="{FF2B5EF4-FFF2-40B4-BE49-F238E27FC236}">
                <a16:creationId xmlns:a16="http://schemas.microsoft.com/office/drawing/2014/main" id="{4A1DE4A5-C3C6-4C9A-9A84-8A30BDF7C2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F7EC80-5E5D-4453-9EF3-495209DE140B}"/>
              </a:ext>
            </a:extLst>
          </p:cNvPr>
          <p:cNvSpPr>
            <a:spLocks noGrp="1"/>
          </p:cNvSpPr>
          <p:nvPr>
            <p:ph type="sldNum" sz="quarter" idx="12"/>
          </p:nvPr>
        </p:nvSpPr>
        <p:spPr/>
        <p:txBody>
          <a:bodyPr/>
          <a:lstStyle/>
          <a:p>
            <a:fld id="{8A1E525F-BC89-4263-BA42-6A1913408C82}" type="slidenum">
              <a:rPr lang="en-US" smtClean="0"/>
              <a:t>‹#›</a:t>
            </a:fld>
            <a:endParaRPr lang="en-US" dirty="0"/>
          </a:p>
        </p:txBody>
      </p:sp>
    </p:spTree>
    <p:extLst>
      <p:ext uri="{BB962C8B-B14F-4D97-AF65-F5344CB8AC3E}">
        <p14:creationId xmlns:p14="http://schemas.microsoft.com/office/powerpoint/2010/main" val="3283053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D7628-C71D-4CED-BF5C-C5D964A9E5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9A5446-EF6E-4272-A423-030BA0659C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C6F07B-A258-414B-AC40-57BE8A67198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859A77-F267-497A-91A8-049876AA22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15C735B-E91A-4C70-BA5E-427EB9D194D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F9446-B0A0-4B5F-85D1-D4E3AEB4E6DE}"/>
              </a:ext>
            </a:extLst>
          </p:cNvPr>
          <p:cNvSpPr>
            <a:spLocks noGrp="1"/>
          </p:cNvSpPr>
          <p:nvPr>
            <p:ph type="dt" sz="half" idx="10"/>
          </p:nvPr>
        </p:nvSpPr>
        <p:spPr/>
        <p:txBody>
          <a:bodyPr/>
          <a:lstStyle/>
          <a:p>
            <a:fld id="{EC917610-B8DC-480B-8A1F-53E6C59790BE}" type="datetimeFigureOut">
              <a:rPr lang="en-US" smtClean="0"/>
              <a:t>8/25/2017</a:t>
            </a:fld>
            <a:endParaRPr lang="en-US" dirty="0"/>
          </a:p>
        </p:txBody>
      </p:sp>
      <p:sp>
        <p:nvSpPr>
          <p:cNvPr id="8" name="Footer Placeholder 7">
            <a:extLst>
              <a:ext uri="{FF2B5EF4-FFF2-40B4-BE49-F238E27FC236}">
                <a16:creationId xmlns:a16="http://schemas.microsoft.com/office/drawing/2014/main" id="{666BE78D-FC05-4280-A9AE-A6012466AB0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909131E-7DAC-4586-9E20-FEA5999BD039}"/>
              </a:ext>
            </a:extLst>
          </p:cNvPr>
          <p:cNvSpPr>
            <a:spLocks noGrp="1"/>
          </p:cNvSpPr>
          <p:nvPr>
            <p:ph type="sldNum" sz="quarter" idx="12"/>
          </p:nvPr>
        </p:nvSpPr>
        <p:spPr/>
        <p:txBody>
          <a:bodyPr/>
          <a:lstStyle/>
          <a:p>
            <a:fld id="{8A1E525F-BC89-4263-BA42-6A1913408C82}" type="slidenum">
              <a:rPr lang="en-US" smtClean="0"/>
              <a:t>‹#›</a:t>
            </a:fld>
            <a:endParaRPr lang="en-US" dirty="0"/>
          </a:p>
        </p:txBody>
      </p:sp>
    </p:spTree>
    <p:extLst>
      <p:ext uri="{BB962C8B-B14F-4D97-AF65-F5344CB8AC3E}">
        <p14:creationId xmlns:p14="http://schemas.microsoft.com/office/powerpoint/2010/main" val="2353053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E6E1-2DD9-4883-9F9E-31D9D4FFA6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AE8A3F-E174-4836-A057-9CCEA9D0A5E6}"/>
              </a:ext>
            </a:extLst>
          </p:cNvPr>
          <p:cNvSpPr>
            <a:spLocks noGrp="1"/>
          </p:cNvSpPr>
          <p:nvPr>
            <p:ph type="dt" sz="half" idx="10"/>
          </p:nvPr>
        </p:nvSpPr>
        <p:spPr/>
        <p:txBody>
          <a:bodyPr/>
          <a:lstStyle/>
          <a:p>
            <a:fld id="{EC917610-B8DC-480B-8A1F-53E6C59790BE}" type="datetimeFigureOut">
              <a:rPr lang="en-US" smtClean="0"/>
              <a:t>8/25/2017</a:t>
            </a:fld>
            <a:endParaRPr lang="en-US" dirty="0"/>
          </a:p>
        </p:txBody>
      </p:sp>
      <p:sp>
        <p:nvSpPr>
          <p:cNvPr id="4" name="Footer Placeholder 3">
            <a:extLst>
              <a:ext uri="{FF2B5EF4-FFF2-40B4-BE49-F238E27FC236}">
                <a16:creationId xmlns:a16="http://schemas.microsoft.com/office/drawing/2014/main" id="{444AA16D-FA5E-4644-975F-F97E1423684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82BC860-D90F-4E85-90C0-45F467317469}"/>
              </a:ext>
            </a:extLst>
          </p:cNvPr>
          <p:cNvSpPr>
            <a:spLocks noGrp="1"/>
          </p:cNvSpPr>
          <p:nvPr>
            <p:ph type="sldNum" sz="quarter" idx="12"/>
          </p:nvPr>
        </p:nvSpPr>
        <p:spPr/>
        <p:txBody>
          <a:bodyPr/>
          <a:lstStyle/>
          <a:p>
            <a:fld id="{8A1E525F-BC89-4263-BA42-6A1913408C82}" type="slidenum">
              <a:rPr lang="en-US" smtClean="0"/>
              <a:t>‹#›</a:t>
            </a:fld>
            <a:endParaRPr lang="en-US" dirty="0"/>
          </a:p>
        </p:txBody>
      </p:sp>
    </p:spTree>
    <p:extLst>
      <p:ext uri="{BB962C8B-B14F-4D97-AF65-F5344CB8AC3E}">
        <p14:creationId xmlns:p14="http://schemas.microsoft.com/office/powerpoint/2010/main" val="3094127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84DF37-F921-4967-AD44-1D4F452A8955}"/>
              </a:ext>
            </a:extLst>
          </p:cNvPr>
          <p:cNvSpPr>
            <a:spLocks noGrp="1"/>
          </p:cNvSpPr>
          <p:nvPr>
            <p:ph type="dt" sz="half" idx="10"/>
          </p:nvPr>
        </p:nvSpPr>
        <p:spPr/>
        <p:txBody>
          <a:bodyPr/>
          <a:lstStyle/>
          <a:p>
            <a:fld id="{EC917610-B8DC-480B-8A1F-53E6C59790BE}" type="datetimeFigureOut">
              <a:rPr lang="en-US" smtClean="0"/>
              <a:t>8/25/2017</a:t>
            </a:fld>
            <a:endParaRPr lang="en-US" dirty="0"/>
          </a:p>
        </p:txBody>
      </p:sp>
      <p:sp>
        <p:nvSpPr>
          <p:cNvPr id="3" name="Footer Placeholder 2">
            <a:extLst>
              <a:ext uri="{FF2B5EF4-FFF2-40B4-BE49-F238E27FC236}">
                <a16:creationId xmlns:a16="http://schemas.microsoft.com/office/drawing/2014/main" id="{A09A54AA-D286-4ED0-9044-B0CA42369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4D50A3B-5D74-472D-B36A-A13DA4829477}"/>
              </a:ext>
            </a:extLst>
          </p:cNvPr>
          <p:cNvSpPr>
            <a:spLocks noGrp="1"/>
          </p:cNvSpPr>
          <p:nvPr>
            <p:ph type="sldNum" sz="quarter" idx="12"/>
          </p:nvPr>
        </p:nvSpPr>
        <p:spPr/>
        <p:txBody>
          <a:bodyPr/>
          <a:lstStyle/>
          <a:p>
            <a:fld id="{8A1E525F-BC89-4263-BA42-6A1913408C82}" type="slidenum">
              <a:rPr lang="en-US" smtClean="0"/>
              <a:t>‹#›</a:t>
            </a:fld>
            <a:endParaRPr lang="en-US" dirty="0"/>
          </a:p>
        </p:txBody>
      </p:sp>
    </p:spTree>
    <p:extLst>
      <p:ext uri="{BB962C8B-B14F-4D97-AF65-F5344CB8AC3E}">
        <p14:creationId xmlns:p14="http://schemas.microsoft.com/office/powerpoint/2010/main" val="3513344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F6784-9A2D-4F88-9709-9B30D01555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F41EFB-C051-45E3-97E6-80C05166DD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3C32C0-5D5F-4B24-ACE0-43EE2AE60A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52E056-0849-4B1F-BF29-AE69022294A3}"/>
              </a:ext>
            </a:extLst>
          </p:cNvPr>
          <p:cNvSpPr>
            <a:spLocks noGrp="1"/>
          </p:cNvSpPr>
          <p:nvPr>
            <p:ph type="dt" sz="half" idx="10"/>
          </p:nvPr>
        </p:nvSpPr>
        <p:spPr/>
        <p:txBody>
          <a:bodyPr/>
          <a:lstStyle/>
          <a:p>
            <a:fld id="{EC917610-B8DC-480B-8A1F-53E6C59790BE}" type="datetimeFigureOut">
              <a:rPr lang="en-US" smtClean="0"/>
              <a:t>8/25/2017</a:t>
            </a:fld>
            <a:endParaRPr lang="en-US" dirty="0"/>
          </a:p>
        </p:txBody>
      </p:sp>
      <p:sp>
        <p:nvSpPr>
          <p:cNvPr id="6" name="Footer Placeholder 5">
            <a:extLst>
              <a:ext uri="{FF2B5EF4-FFF2-40B4-BE49-F238E27FC236}">
                <a16:creationId xmlns:a16="http://schemas.microsoft.com/office/drawing/2014/main" id="{4CCFAA20-F142-427F-BAAF-CDF23B0404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EEE94F-68CD-4F80-9BE6-11CA99A6A29C}"/>
              </a:ext>
            </a:extLst>
          </p:cNvPr>
          <p:cNvSpPr>
            <a:spLocks noGrp="1"/>
          </p:cNvSpPr>
          <p:nvPr>
            <p:ph type="sldNum" sz="quarter" idx="12"/>
          </p:nvPr>
        </p:nvSpPr>
        <p:spPr/>
        <p:txBody>
          <a:bodyPr/>
          <a:lstStyle/>
          <a:p>
            <a:fld id="{8A1E525F-BC89-4263-BA42-6A1913408C82}" type="slidenum">
              <a:rPr lang="en-US" smtClean="0"/>
              <a:t>‹#›</a:t>
            </a:fld>
            <a:endParaRPr lang="en-US" dirty="0"/>
          </a:p>
        </p:txBody>
      </p:sp>
    </p:spTree>
    <p:extLst>
      <p:ext uri="{BB962C8B-B14F-4D97-AF65-F5344CB8AC3E}">
        <p14:creationId xmlns:p14="http://schemas.microsoft.com/office/powerpoint/2010/main" val="1980815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1FEA-E89B-4D8B-94B7-F9752D1198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8FC377-06E7-44CD-AB34-FEB359E5DD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ABD6387-F74A-47DD-85AA-2E233F163F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5B54A3-7979-4396-9587-798B1568485D}"/>
              </a:ext>
            </a:extLst>
          </p:cNvPr>
          <p:cNvSpPr>
            <a:spLocks noGrp="1"/>
          </p:cNvSpPr>
          <p:nvPr>
            <p:ph type="dt" sz="half" idx="10"/>
          </p:nvPr>
        </p:nvSpPr>
        <p:spPr/>
        <p:txBody>
          <a:bodyPr/>
          <a:lstStyle/>
          <a:p>
            <a:fld id="{EC917610-B8DC-480B-8A1F-53E6C59790BE}" type="datetimeFigureOut">
              <a:rPr lang="en-US" smtClean="0"/>
              <a:t>8/25/2017</a:t>
            </a:fld>
            <a:endParaRPr lang="en-US" dirty="0"/>
          </a:p>
        </p:txBody>
      </p:sp>
      <p:sp>
        <p:nvSpPr>
          <p:cNvPr id="6" name="Footer Placeholder 5">
            <a:extLst>
              <a:ext uri="{FF2B5EF4-FFF2-40B4-BE49-F238E27FC236}">
                <a16:creationId xmlns:a16="http://schemas.microsoft.com/office/drawing/2014/main" id="{D03F44DF-629F-4BF8-8E57-B950320CF59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9C3806-9167-4B9C-A959-9BD2118ED41B}"/>
              </a:ext>
            </a:extLst>
          </p:cNvPr>
          <p:cNvSpPr>
            <a:spLocks noGrp="1"/>
          </p:cNvSpPr>
          <p:nvPr>
            <p:ph type="sldNum" sz="quarter" idx="12"/>
          </p:nvPr>
        </p:nvSpPr>
        <p:spPr/>
        <p:txBody>
          <a:bodyPr/>
          <a:lstStyle/>
          <a:p>
            <a:fld id="{8A1E525F-BC89-4263-BA42-6A1913408C82}" type="slidenum">
              <a:rPr lang="en-US" smtClean="0"/>
              <a:t>‹#›</a:t>
            </a:fld>
            <a:endParaRPr lang="en-US" dirty="0"/>
          </a:p>
        </p:txBody>
      </p:sp>
    </p:spTree>
    <p:extLst>
      <p:ext uri="{BB962C8B-B14F-4D97-AF65-F5344CB8AC3E}">
        <p14:creationId xmlns:p14="http://schemas.microsoft.com/office/powerpoint/2010/main" val="2727560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72660A-EE81-43C0-8586-AD3F6A6AE0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008C2A-68CB-4FA2-BC58-1DD3E748BF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32E21-0CB0-48F7-AB77-851D512372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17610-B8DC-480B-8A1F-53E6C59790BE}" type="datetimeFigureOut">
              <a:rPr lang="en-US" smtClean="0"/>
              <a:t>8/25/2017</a:t>
            </a:fld>
            <a:endParaRPr lang="en-US" dirty="0"/>
          </a:p>
        </p:txBody>
      </p:sp>
      <p:sp>
        <p:nvSpPr>
          <p:cNvPr id="5" name="Footer Placeholder 4">
            <a:extLst>
              <a:ext uri="{FF2B5EF4-FFF2-40B4-BE49-F238E27FC236}">
                <a16:creationId xmlns:a16="http://schemas.microsoft.com/office/drawing/2014/main" id="{3F6846B4-1676-4CA2-95A6-7F9B62B2C5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BA6B42F-E5AA-4CB8-861C-C5C3890CA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1E525F-BC89-4263-BA42-6A1913408C82}" type="slidenum">
              <a:rPr lang="en-US" smtClean="0"/>
              <a:t>‹#›</a:t>
            </a:fld>
            <a:endParaRPr lang="en-US" dirty="0"/>
          </a:p>
        </p:txBody>
      </p:sp>
    </p:spTree>
    <p:extLst>
      <p:ext uri="{BB962C8B-B14F-4D97-AF65-F5344CB8AC3E}">
        <p14:creationId xmlns:p14="http://schemas.microsoft.com/office/powerpoint/2010/main" val="1945972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http://www.sciencekids.co.nz/images/experiments/fingerprints220.jpg"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http://www.thenakedscientists.com/forum/index.php?action=dlattach;topic=17593.0;attach=4815;image"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http://www.stem-works.com/system/images/960/large/Fingerprint%202.jpg?1335281117"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http://static.ddmcdn.com/gif/carbon-footprint-1.jpg" TargetMode="Externa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http://www.science.marshall.edu/murraye/images/images/_42571001_shoe_print_fss%20forensic%20science%20service.jpg" TargetMode="External"/><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http://03.edu-cdn.com/files/87001_87100/87097/file_87097.png"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vimeo.com/80030517" TargetMode="External"/><Relationship Id="rId1" Type="http://schemas.openxmlformats.org/officeDocument/2006/relationships/slideLayout" Target="../slideLayouts/slideLayout2.xml"/><Relationship Id="rId4" Type="http://schemas.openxmlformats.org/officeDocument/2006/relationships/image" Target="http://4.bp.blogspot.com/-5cb-Zox-PE8/T2qpnwo5UfI/AAAAAAAABw0/TbUzQrYTuzc/s1600/POSTER_AWARDS_web.jp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www.theinvisiblegorilla.com/gorilla_experiment.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92655B-E43A-4C7F-AEF9-5A3D04525019}"/>
              </a:ext>
            </a:extLst>
          </p:cNvPr>
          <p:cNvPicPr>
            <a:picLocks noChangeAspect="1"/>
          </p:cNvPicPr>
          <p:nvPr/>
        </p:nvPicPr>
        <p:blipFill>
          <a:blip r:embed="rId2" cstate="print">
            <a:lum bright="70000" contrast="-70000"/>
            <a:extLst>
              <a:ext uri="{28A0092B-C50C-407E-A947-70E740481C1C}">
                <a14:useLocalDpi xmlns:a14="http://schemas.microsoft.com/office/drawing/2010/main"/>
              </a:ext>
            </a:extLst>
          </a:blip>
          <a:stretch>
            <a:fillRect/>
          </a:stretch>
        </p:blipFill>
        <p:spPr>
          <a:xfrm>
            <a:off x="4217261" y="0"/>
            <a:ext cx="4910700" cy="6858000"/>
          </a:xfrm>
          <a:prstGeom prst="rect">
            <a:avLst/>
          </a:prstGeom>
        </p:spPr>
      </p:pic>
      <p:sp>
        <p:nvSpPr>
          <p:cNvPr id="2" name="Title 1">
            <a:extLst>
              <a:ext uri="{FF2B5EF4-FFF2-40B4-BE49-F238E27FC236}">
                <a16:creationId xmlns:a16="http://schemas.microsoft.com/office/drawing/2014/main" id="{6871E3BD-2135-448F-B831-BF5573B01E9C}"/>
              </a:ext>
            </a:extLst>
          </p:cNvPr>
          <p:cNvSpPr>
            <a:spLocks noGrp="1"/>
          </p:cNvSpPr>
          <p:nvPr>
            <p:ph type="ctrTitle"/>
          </p:nvPr>
        </p:nvSpPr>
        <p:spPr>
          <a:xfrm>
            <a:off x="1524000" y="1594910"/>
            <a:ext cx="9144000" cy="2387600"/>
          </a:xfrm>
        </p:spPr>
        <p:txBody>
          <a:bodyPr>
            <a:normAutofit/>
          </a:bodyPr>
          <a:lstStyle/>
          <a:p>
            <a:r>
              <a:rPr lang="en-US" altLang="ja-JP" sz="8000" dirty="0">
                <a:latin typeface="Rage Italic" panose="03070502040507070304" pitchFamily="66" charset="0"/>
                <a:ea typeface="Yu Mincho" panose="02020400000000000000" pitchFamily="18" charset="-128"/>
              </a:rPr>
              <a:t>Guess Who, Gumshoe?</a:t>
            </a:r>
            <a:endParaRPr lang="en-US" sz="8000" dirty="0"/>
          </a:p>
        </p:txBody>
      </p:sp>
      <p:pic>
        <p:nvPicPr>
          <p:cNvPr id="12" name="Picture 125" descr="http://www.chugginmccoffee.com/wp-content/uploads/2011/08/coffee-stain_1.jpg">
            <a:extLst>
              <a:ext uri="{FF2B5EF4-FFF2-40B4-BE49-F238E27FC236}">
                <a16:creationId xmlns:a16="http://schemas.microsoft.com/office/drawing/2014/main" id="{8C512233-D549-4B57-A1AC-050D364142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2299" y="-311942"/>
            <a:ext cx="5709597" cy="381370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81157798-8E85-4266-B494-5300998EAF8F}"/>
              </a:ext>
            </a:extLst>
          </p:cNvPr>
          <p:cNvSpPr>
            <a:spLocks noGrp="1"/>
          </p:cNvSpPr>
          <p:nvPr>
            <p:ph type="subTitle" idx="1"/>
          </p:nvPr>
        </p:nvSpPr>
        <p:spPr>
          <a:xfrm>
            <a:off x="1524000" y="4078288"/>
            <a:ext cx="9144000" cy="1655762"/>
          </a:xfrm>
        </p:spPr>
        <p:txBody>
          <a:bodyPr/>
          <a:lstStyle/>
          <a:p>
            <a:r>
              <a:rPr lang="en-US" sz="4400" dirty="0">
                <a:latin typeface="Rage Italic" panose="03070502040507070304" pitchFamily="66" charset="0"/>
              </a:rPr>
              <a:t>From the Case Files of the Effective Detective</a:t>
            </a:r>
          </a:p>
          <a:p>
            <a:endParaRPr lang="en-US" dirty="0"/>
          </a:p>
        </p:txBody>
      </p:sp>
      <p:sp>
        <p:nvSpPr>
          <p:cNvPr id="4" name="Text Box 2">
            <a:extLst>
              <a:ext uri="{FF2B5EF4-FFF2-40B4-BE49-F238E27FC236}">
                <a16:creationId xmlns:a16="http://schemas.microsoft.com/office/drawing/2014/main" id="{BED70E8C-ABA0-487A-A456-8EB0FE5C83EA}"/>
              </a:ext>
            </a:extLst>
          </p:cNvPr>
          <p:cNvSpPr txBox="1">
            <a:spLocks noChangeArrowheads="1"/>
          </p:cNvSpPr>
          <p:nvPr/>
        </p:nvSpPr>
        <p:spPr bwMode="auto">
          <a:xfrm>
            <a:off x="4763" y="3175"/>
            <a:ext cx="76295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3" name="Group 5">
            <a:extLst>
              <a:ext uri="{FF2B5EF4-FFF2-40B4-BE49-F238E27FC236}">
                <a16:creationId xmlns:a16="http://schemas.microsoft.com/office/drawing/2014/main" id="{C9EA8271-D115-46AA-9D47-78DEBF1E4514}"/>
              </a:ext>
            </a:extLst>
          </p:cNvPr>
          <p:cNvGrpSpPr>
            <a:grpSpLocks/>
          </p:cNvGrpSpPr>
          <p:nvPr/>
        </p:nvGrpSpPr>
        <p:grpSpPr bwMode="auto">
          <a:xfrm>
            <a:off x="4797298" y="5096672"/>
            <a:ext cx="2068513" cy="382588"/>
            <a:chOff x="167" y="84"/>
            <a:chExt cx="3259" cy="603"/>
          </a:xfrm>
        </p:grpSpPr>
        <p:pic>
          <p:nvPicPr>
            <p:cNvPr id="14" name="Picture 1" descr="http://scrapbookhut.com/blog/wp-content/uploads/2008/08/foundevidence.gif">
              <a:extLst>
                <a:ext uri="{FF2B5EF4-FFF2-40B4-BE49-F238E27FC236}">
                  <a16:creationId xmlns:a16="http://schemas.microsoft.com/office/drawing/2014/main" id="{55225D6E-806F-4F7B-8D98-EE95610DA28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l="35687" t="67287" r="15836" b="16664"/>
            <a:stretch>
              <a:fillRect/>
            </a:stretch>
          </p:blipFill>
          <p:spPr bwMode="auto">
            <a:xfrm>
              <a:off x="167" y="217"/>
              <a:ext cx="1634" cy="33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4">
              <a:extLst>
                <a:ext uri="{FF2B5EF4-FFF2-40B4-BE49-F238E27FC236}">
                  <a16:creationId xmlns:a16="http://schemas.microsoft.com/office/drawing/2014/main" id="{7D7A4BDB-E93B-4E39-86BC-8EC0B3DD2BC5}"/>
                </a:ext>
              </a:extLst>
            </p:cNvPr>
            <p:cNvSpPr txBox="1">
              <a:spLocks noChangeArrowheads="1"/>
            </p:cNvSpPr>
            <p:nvPr/>
          </p:nvSpPr>
          <p:spPr bwMode="auto">
            <a:xfrm>
              <a:off x="1801" y="84"/>
              <a:ext cx="1625"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000"/>
                </a:spcAft>
                <a:buClrTx/>
                <a:buSzTx/>
                <a:buFontTx/>
                <a:buNone/>
                <a:tabLst/>
              </a:pPr>
              <a:r>
                <a:rPr kumimoji="0" lang="en-US" altLang="en-US" sz="1800" b="0" i="0" u="none" strike="noStrike" cap="none" normalizeH="0" baseline="0" dirty="0">
                  <a:ln>
                    <a:noFill/>
                  </a:ln>
                  <a:solidFill>
                    <a:schemeClr val="tx1"/>
                  </a:solidFill>
                  <a:effectLst/>
                  <a:latin typeface="Modern No. 20" panose="02070704070505020303" pitchFamily="18" charset="0"/>
                  <a:ea typeface="Arial" panose="020B0604020202020204" pitchFamily="34" charset="0"/>
                </a:rPr>
                <a:t>45780B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4071170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8402-F2E0-405F-9CED-02416D3C9424}"/>
              </a:ext>
            </a:extLst>
          </p:cNvPr>
          <p:cNvSpPr>
            <a:spLocks noGrp="1"/>
          </p:cNvSpPr>
          <p:nvPr>
            <p:ph type="title"/>
          </p:nvPr>
        </p:nvSpPr>
        <p:spPr/>
        <p:txBody>
          <a:bodyPr/>
          <a:lstStyle/>
          <a:p>
            <a:r>
              <a:rPr lang="en-US" dirty="0">
                <a:latin typeface="Noir-et-blanc" panose="020B0500000000000000" pitchFamily="34" charset="0"/>
              </a:rPr>
              <a:t>Did You See the Invisible Gorilla?</a:t>
            </a:r>
          </a:p>
        </p:txBody>
      </p:sp>
      <p:sp>
        <p:nvSpPr>
          <p:cNvPr id="3" name="Content Placeholder 2">
            <a:extLst>
              <a:ext uri="{FF2B5EF4-FFF2-40B4-BE49-F238E27FC236}">
                <a16:creationId xmlns:a16="http://schemas.microsoft.com/office/drawing/2014/main" id="{BD264CFC-1D22-4CE2-9147-23D41EDAD9BD}"/>
              </a:ext>
            </a:extLst>
          </p:cNvPr>
          <p:cNvSpPr>
            <a:spLocks noGrp="1"/>
          </p:cNvSpPr>
          <p:nvPr>
            <p:ph idx="1"/>
          </p:nvPr>
        </p:nvSpPr>
        <p:spPr>
          <a:xfrm>
            <a:off x="838200" y="1825625"/>
            <a:ext cx="7391400" cy="4351338"/>
          </a:xfrm>
        </p:spPr>
        <p:txBody>
          <a:bodyPr/>
          <a:lstStyle/>
          <a:p>
            <a:pPr marL="0" indent="0">
              <a:buNone/>
            </a:pPr>
            <a:r>
              <a:rPr lang="en-US" dirty="0"/>
              <a:t>At some point, a gorilla strolls into the middle of the action, faces the camera and thumps its chest, and then leaves, spending nine seconds on screen. </a:t>
            </a:r>
          </a:p>
          <a:p>
            <a:pPr marL="0" indent="0">
              <a:buNone/>
            </a:pPr>
            <a:r>
              <a:rPr lang="en-US" dirty="0"/>
              <a:t>Will they see the gorilla? Did you? </a:t>
            </a:r>
            <a:r>
              <a:rPr lang="en-US" b="1" dirty="0"/>
              <a:t>If you didn’t, why did you miss it? What does this teach us about our powers of observation? </a:t>
            </a:r>
            <a:r>
              <a:rPr lang="en-US" dirty="0"/>
              <a:t>This experiment reveals two things: that we are missing a lot of what goes on around us, and that we have no idea that we are missing so much.</a:t>
            </a:r>
          </a:p>
          <a:p>
            <a:pPr marL="0" indent="0">
              <a:buNone/>
            </a:pPr>
            <a:endParaRPr lang="en-US" dirty="0"/>
          </a:p>
        </p:txBody>
      </p:sp>
      <p:pic>
        <p:nvPicPr>
          <p:cNvPr id="4" name="Picture 3" descr="image of gorilla holding newspaper">
            <a:extLst>
              <a:ext uri="{FF2B5EF4-FFF2-40B4-BE49-F238E27FC236}">
                <a16:creationId xmlns:a16="http://schemas.microsoft.com/office/drawing/2014/main" id="{67039E33-EBED-4493-BEA0-1F1684AB3990}"/>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8229600" y="837406"/>
            <a:ext cx="3522980" cy="5506244"/>
          </a:xfrm>
          <a:prstGeom prst="rect">
            <a:avLst/>
          </a:prstGeom>
          <a:noFill/>
          <a:ln>
            <a:noFill/>
          </a:ln>
        </p:spPr>
      </p:pic>
    </p:spTree>
    <p:extLst>
      <p:ext uri="{BB962C8B-B14F-4D97-AF65-F5344CB8AC3E}">
        <p14:creationId xmlns:p14="http://schemas.microsoft.com/office/powerpoint/2010/main" val="2223269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B1649-DDA1-4AC7-938C-6099422A6008}"/>
              </a:ext>
            </a:extLst>
          </p:cNvPr>
          <p:cNvSpPr>
            <a:spLocks noGrp="1"/>
          </p:cNvSpPr>
          <p:nvPr>
            <p:ph type="title"/>
          </p:nvPr>
        </p:nvSpPr>
        <p:spPr/>
        <p:txBody>
          <a:bodyPr/>
          <a:lstStyle/>
          <a:p>
            <a:r>
              <a:rPr lang="en-US" dirty="0">
                <a:latin typeface="Noir-et-blanc" panose="020B0500000000000000" pitchFamily="34" charset="0"/>
              </a:rPr>
              <a:t>Knowing Where It all Began!</a:t>
            </a:r>
          </a:p>
        </p:txBody>
      </p:sp>
      <p:sp>
        <p:nvSpPr>
          <p:cNvPr id="3" name="Content Placeholder 2">
            <a:extLst>
              <a:ext uri="{FF2B5EF4-FFF2-40B4-BE49-F238E27FC236}">
                <a16:creationId xmlns:a16="http://schemas.microsoft.com/office/drawing/2014/main" id="{938F4F01-4A07-4B2E-B724-53F9A53BE08B}"/>
              </a:ext>
            </a:extLst>
          </p:cNvPr>
          <p:cNvSpPr>
            <a:spLocks noGrp="1"/>
          </p:cNvSpPr>
          <p:nvPr>
            <p:ph idx="1"/>
          </p:nvPr>
        </p:nvSpPr>
        <p:spPr/>
        <p:txBody>
          <a:bodyPr/>
          <a:lstStyle/>
          <a:p>
            <a:pPr marL="0" indent="0">
              <a:buNone/>
            </a:pPr>
            <a:r>
              <a:rPr lang="en-US" dirty="0"/>
              <a:t>To be an effective detective, we need to be observant and we need to know how it all began, and that doesn’t just mean, “It was a dark and stormy night…” The history of forensic science dates back thousands of years!</a:t>
            </a:r>
          </a:p>
        </p:txBody>
      </p:sp>
      <p:pic>
        <p:nvPicPr>
          <p:cNvPr id="5" name="Picture 4">
            <a:extLst>
              <a:ext uri="{FF2B5EF4-FFF2-40B4-BE49-F238E27FC236}">
                <a16:creationId xmlns:a16="http://schemas.microsoft.com/office/drawing/2014/main" id="{E83B5E3C-3F5D-44BC-A67A-75B57207308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57700" y="2823922"/>
            <a:ext cx="7734300" cy="4034077"/>
          </a:xfrm>
          <a:prstGeom prst="rect">
            <a:avLst/>
          </a:prstGeom>
        </p:spPr>
      </p:pic>
    </p:spTree>
    <p:extLst>
      <p:ext uri="{BB962C8B-B14F-4D97-AF65-F5344CB8AC3E}">
        <p14:creationId xmlns:p14="http://schemas.microsoft.com/office/powerpoint/2010/main" val="3594181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271ED7-3AA2-4F41-97A2-26124F5C5FB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Finding fingerprints">
            <a:extLst>
              <a:ext uri="{FF2B5EF4-FFF2-40B4-BE49-F238E27FC236}">
                <a16:creationId xmlns:a16="http://schemas.microsoft.com/office/drawing/2014/main" id="{9EAD3503-BF56-4C0F-AE7A-3BEE582ED110}"/>
              </a:ext>
            </a:extLst>
          </p:cNvPr>
          <p:cNvPicPr/>
          <p:nvPr/>
        </p:nvPicPr>
        <p:blipFill>
          <a:blip r:embed="rId3" r:link="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85504" y="3153093"/>
            <a:ext cx="3420745" cy="3704907"/>
          </a:xfrm>
          <a:prstGeom prst="rect">
            <a:avLst/>
          </a:prstGeom>
          <a:noFill/>
          <a:ln>
            <a:noFill/>
          </a:ln>
        </p:spPr>
      </p:pic>
      <p:sp>
        <p:nvSpPr>
          <p:cNvPr id="2" name="Title 1">
            <a:extLst>
              <a:ext uri="{FF2B5EF4-FFF2-40B4-BE49-F238E27FC236}">
                <a16:creationId xmlns:a16="http://schemas.microsoft.com/office/drawing/2014/main" id="{4774E502-2D18-46FF-BF1A-4F37A20E0A5F}"/>
              </a:ext>
            </a:extLst>
          </p:cNvPr>
          <p:cNvSpPr>
            <a:spLocks noGrp="1"/>
          </p:cNvSpPr>
          <p:nvPr>
            <p:ph type="title"/>
          </p:nvPr>
        </p:nvSpPr>
        <p:spPr/>
        <p:txBody>
          <a:bodyPr/>
          <a:lstStyle/>
          <a:p>
            <a:r>
              <a:rPr lang="en-US" dirty="0">
                <a:latin typeface="Noir-et-blanc" panose="020B0500000000000000" pitchFamily="34" charset="0"/>
              </a:rPr>
              <a:t>Map it Out &amp; Follow the Clues!</a:t>
            </a:r>
          </a:p>
        </p:txBody>
      </p:sp>
      <p:sp>
        <p:nvSpPr>
          <p:cNvPr id="3" name="Content Placeholder 2">
            <a:extLst>
              <a:ext uri="{FF2B5EF4-FFF2-40B4-BE49-F238E27FC236}">
                <a16:creationId xmlns:a16="http://schemas.microsoft.com/office/drawing/2014/main" id="{7AC8CBCE-9E82-4B29-9B69-C7A0A3C42F16}"/>
              </a:ext>
            </a:extLst>
          </p:cNvPr>
          <p:cNvSpPr>
            <a:spLocks noGrp="1"/>
          </p:cNvSpPr>
          <p:nvPr>
            <p:ph idx="1"/>
          </p:nvPr>
        </p:nvSpPr>
        <p:spPr>
          <a:xfrm>
            <a:off x="838200" y="1590676"/>
            <a:ext cx="10515600" cy="4351338"/>
          </a:xfrm>
        </p:spPr>
        <p:txBody>
          <a:bodyPr/>
          <a:lstStyle/>
          <a:p>
            <a:pPr marL="0" indent="0">
              <a:buNone/>
            </a:pPr>
            <a:r>
              <a:rPr lang="en-US" dirty="0"/>
              <a:t>Students explore the history of forensic science and work together to identify and locate the different countries, identify WHO did it, WHAT they did, WHERE they were located, WHEN it happened  and mark the appropriate places where forensics took place with our forensic symbol [the magnifying glass &amp; fingerprints] and information. </a:t>
            </a:r>
          </a:p>
          <a:p>
            <a:pPr marL="0" indent="0">
              <a:buNone/>
            </a:pPr>
            <a:endParaRPr lang="en-US" dirty="0"/>
          </a:p>
        </p:txBody>
      </p:sp>
    </p:spTree>
    <p:extLst>
      <p:ext uri="{BB962C8B-B14F-4D97-AF65-F5344CB8AC3E}">
        <p14:creationId xmlns:p14="http://schemas.microsoft.com/office/powerpoint/2010/main" val="1926668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5247DF-CA43-4169-9230-093AF2AEF0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7417DE-492D-4725-970B-369002FDFEE3}"/>
              </a:ext>
            </a:extLst>
          </p:cNvPr>
          <p:cNvSpPr>
            <a:spLocks noGrp="1"/>
          </p:cNvSpPr>
          <p:nvPr>
            <p:ph type="title"/>
          </p:nvPr>
        </p:nvSpPr>
        <p:spPr>
          <a:xfrm>
            <a:off x="1676400" y="688975"/>
            <a:ext cx="10515600" cy="1325563"/>
          </a:xfrm>
        </p:spPr>
        <p:txBody>
          <a:bodyPr/>
          <a:lstStyle/>
          <a:p>
            <a:r>
              <a:rPr lang="en-US" dirty="0">
                <a:latin typeface="Noir-et-blanc" panose="020B0500000000000000" pitchFamily="34" charset="0"/>
              </a:rPr>
              <a:t>Today, in Our World. Do we have a clue?</a:t>
            </a:r>
          </a:p>
        </p:txBody>
      </p:sp>
      <p:sp>
        <p:nvSpPr>
          <p:cNvPr id="3" name="Content Placeholder 2">
            <a:extLst>
              <a:ext uri="{FF2B5EF4-FFF2-40B4-BE49-F238E27FC236}">
                <a16:creationId xmlns:a16="http://schemas.microsoft.com/office/drawing/2014/main" id="{87DA8D3F-6AF8-45D7-AD83-4D90A64C77B1}"/>
              </a:ext>
            </a:extLst>
          </p:cNvPr>
          <p:cNvSpPr>
            <a:spLocks noGrp="1"/>
          </p:cNvSpPr>
          <p:nvPr>
            <p:ph idx="1"/>
          </p:nvPr>
        </p:nvSpPr>
        <p:spPr>
          <a:xfrm>
            <a:off x="1047750" y="1635125"/>
            <a:ext cx="10515600" cy="4351338"/>
          </a:xfrm>
        </p:spPr>
        <p:txBody>
          <a:bodyPr/>
          <a:lstStyle/>
          <a:p>
            <a:pPr marL="0" indent="0">
              <a:buNone/>
            </a:pPr>
            <a:r>
              <a:rPr lang="en-US" dirty="0"/>
              <a:t>These days viewers get to watch as investigators and detectives find and collect evidence at the scene of a crime on TV shows. Many of us believe we have a pretty good grip on the process, and rumor has it criminals are getting a jump on the good guys using tips they pick up from these shows.</a:t>
            </a:r>
          </a:p>
          <a:p>
            <a:pPr marL="0" indent="0">
              <a:buNone/>
            </a:pPr>
            <a:r>
              <a:rPr lang="en-US" dirty="0"/>
              <a:t>But does Hollywood get it right? Do crime scene investigators really follow their DNA samples into the lab? Do they interview suspects and catch the bad guys, or is their job all about collecting physical evidence? Let’s learn a bit from the Effective Detective. </a:t>
            </a:r>
          </a:p>
        </p:txBody>
      </p:sp>
    </p:spTree>
    <p:extLst>
      <p:ext uri="{BB962C8B-B14F-4D97-AF65-F5344CB8AC3E}">
        <p14:creationId xmlns:p14="http://schemas.microsoft.com/office/powerpoint/2010/main" val="2426432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0607F7-563A-4A45-A412-EE4718E5E23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5E3A9A7-A442-4AFF-9709-DB3F8B94EF4A}"/>
              </a:ext>
            </a:extLst>
          </p:cNvPr>
          <p:cNvSpPr>
            <a:spLocks noGrp="1"/>
          </p:cNvSpPr>
          <p:nvPr>
            <p:ph type="title"/>
          </p:nvPr>
        </p:nvSpPr>
        <p:spPr>
          <a:xfrm>
            <a:off x="2095500" y="500062"/>
            <a:ext cx="10515600" cy="1325563"/>
          </a:xfrm>
        </p:spPr>
        <p:txBody>
          <a:bodyPr/>
          <a:lstStyle/>
          <a:p>
            <a:r>
              <a:rPr lang="en-US" dirty="0">
                <a:latin typeface="Noir-et-blanc" panose="020B0500000000000000" pitchFamily="34" charset="0"/>
              </a:rPr>
              <a:t>So, what is Crime Scene Investigation?</a:t>
            </a:r>
          </a:p>
        </p:txBody>
      </p:sp>
      <p:sp>
        <p:nvSpPr>
          <p:cNvPr id="3" name="Content Placeholder 2">
            <a:extLst>
              <a:ext uri="{FF2B5EF4-FFF2-40B4-BE49-F238E27FC236}">
                <a16:creationId xmlns:a16="http://schemas.microsoft.com/office/drawing/2014/main" id="{F3E8B4C0-3C5C-41D9-9D45-5F1278FE55E3}"/>
              </a:ext>
            </a:extLst>
          </p:cNvPr>
          <p:cNvSpPr>
            <a:spLocks noGrp="1"/>
          </p:cNvSpPr>
          <p:nvPr>
            <p:ph idx="1"/>
          </p:nvPr>
        </p:nvSpPr>
        <p:spPr>
          <a:xfrm>
            <a:off x="990600" y="1825625"/>
            <a:ext cx="10363200" cy="4351338"/>
          </a:xfrm>
        </p:spPr>
        <p:txBody>
          <a:bodyPr/>
          <a:lstStyle/>
          <a:p>
            <a:pPr marL="0" indent="0">
              <a:buNone/>
            </a:pPr>
            <a:r>
              <a:rPr lang="en-US" dirty="0"/>
              <a:t>The Effective Detective always says that crime scene investigation is the meeting point of science, logic and law. </a:t>
            </a:r>
          </a:p>
          <a:p>
            <a:pPr marL="0" indent="0">
              <a:buNone/>
            </a:pPr>
            <a:r>
              <a:rPr lang="en-US" dirty="0"/>
              <a:t>We’ll explore with students who’s at the scene after the crime, what they do, and how it’s done. They’ll also have a chance to test their own theories, explore scenarios and discover just what are the main elements of an investigation (including determining just what is evidence!) </a:t>
            </a:r>
          </a:p>
        </p:txBody>
      </p:sp>
    </p:spTree>
    <p:extLst>
      <p:ext uri="{BB962C8B-B14F-4D97-AF65-F5344CB8AC3E}">
        <p14:creationId xmlns:p14="http://schemas.microsoft.com/office/powerpoint/2010/main" val="2272322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F7AA-8FAC-4709-ABA4-E702E1897997}"/>
              </a:ext>
            </a:extLst>
          </p:cNvPr>
          <p:cNvSpPr>
            <a:spLocks noGrp="1"/>
          </p:cNvSpPr>
          <p:nvPr>
            <p:ph type="title"/>
          </p:nvPr>
        </p:nvSpPr>
        <p:spPr/>
        <p:txBody>
          <a:bodyPr>
            <a:normAutofit/>
          </a:bodyPr>
          <a:lstStyle/>
          <a:p>
            <a:r>
              <a:rPr lang="en-US" sz="4800" dirty="0">
                <a:latin typeface="Noir-et-blanc" panose="020B0500000000000000" pitchFamily="34" charset="0"/>
              </a:rPr>
              <a:t>Splat!</a:t>
            </a:r>
          </a:p>
        </p:txBody>
      </p:sp>
      <p:sp>
        <p:nvSpPr>
          <p:cNvPr id="3" name="Content Placeholder 2">
            <a:extLst>
              <a:ext uri="{FF2B5EF4-FFF2-40B4-BE49-F238E27FC236}">
                <a16:creationId xmlns:a16="http://schemas.microsoft.com/office/drawing/2014/main" id="{D8800802-FF19-452A-B984-59058E55FC18}"/>
              </a:ext>
            </a:extLst>
          </p:cNvPr>
          <p:cNvSpPr>
            <a:spLocks noGrp="1"/>
          </p:cNvSpPr>
          <p:nvPr>
            <p:ph idx="1"/>
          </p:nvPr>
        </p:nvSpPr>
        <p:spPr>
          <a:xfrm>
            <a:off x="838200" y="1629558"/>
            <a:ext cx="4838700" cy="4809342"/>
          </a:xfrm>
        </p:spPr>
        <p:txBody>
          <a:bodyPr>
            <a:normAutofit/>
          </a:bodyPr>
          <a:lstStyle/>
          <a:p>
            <a:pPr marL="0" indent="0">
              <a:buNone/>
            </a:pPr>
            <a:r>
              <a:rPr lang="en-US" dirty="0"/>
              <a:t>Bloodstain patterns left at crime scenes may be examined for clues as to what may have occurred during violent crimes. Students get a chance to explore just what blood can tell an investigator before digging into some ‘old evidence’ from your files. </a:t>
            </a:r>
          </a:p>
          <a:p>
            <a:pPr marL="0" indent="0">
              <a:buNone/>
            </a:pPr>
            <a:endParaRPr lang="en-US" dirty="0"/>
          </a:p>
        </p:txBody>
      </p:sp>
      <p:pic>
        <p:nvPicPr>
          <p:cNvPr id="6" name="Picture 5">
            <a:extLst>
              <a:ext uri="{FF2B5EF4-FFF2-40B4-BE49-F238E27FC236}">
                <a16:creationId xmlns:a16="http://schemas.microsoft.com/office/drawing/2014/main" id="{FB06D4BB-B0DC-4A74-A642-6766CD41B6E1}"/>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5272690" y="-19121"/>
            <a:ext cx="6919310" cy="6858000"/>
          </a:xfrm>
          <a:prstGeom prst="rect">
            <a:avLst/>
          </a:prstGeom>
        </p:spPr>
      </p:pic>
    </p:spTree>
    <p:extLst>
      <p:ext uri="{BB962C8B-B14F-4D97-AF65-F5344CB8AC3E}">
        <p14:creationId xmlns:p14="http://schemas.microsoft.com/office/powerpoint/2010/main" val="1261320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88ACFE0-B372-40B3-9090-C898AD7A343B}"/>
              </a:ext>
            </a:extLst>
          </p:cNvPr>
          <p:cNvGrpSpPr/>
          <p:nvPr/>
        </p:nvGrpSpPr>
        <p:grpSpPr>
          <a:xfrm>
            <a:off x="0" y="0"/>
            <a:ext cx="12192000" cy="6858000"/>
            <a:chOff x="0" y="0"/>
            <a:chExt cx="12192000" cy="6858000"/>
          </a:xfrm>
        </p:grpSpPr>
        <p:grpSp>
          <p:nvGrpSpPr>
            <p:cNvPr id="10" name="Group 9">
              <a:extLst>
                <a:ext uri="{FF2B5EF4-FFF2-40B4-BE49-F238E27FC236}">
                  <a16:creationId xmlns:a16="http://schemas.microsoft.com/office/drawing/2014/main" id="{A01CB8EB-346F-4F1C-9FD0-392DAA387AA0}"/>
                </a:ext>
              </a:extLst>
            </p:cNvPr>
            <p:cNvGrpSpPr/>
            <p:nvPr/>
          </p:nvGrpSpPr>
          <p:grpSpPr>
            <a:xfrm>
              <a:off x="0" y="0"/>
              <a:ext cx="12192000" cy="6858000"/>
              <a:chOff x="0" y="0"/>
              <a:chExt cx="12192000" cy="6858000"/>
            </a:xfrm>
          </p:grpSpPr>
          <p:grpSp>
            <p:nvGrpSpPr>
              <p:cNvPr id="7" name="Group 6">
                <a:extLst>
                  <a:ext uri="{FF2B5EF4-FFF2-40B4-BE49-F238E27FC236}">
                    <a16:creationId xmlns:a16="http://schemas.microsoft.com/office/drawing/2014/main" id="{C4787D4F-06AA-4EA6-887B-D895945E0C52}"/>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74025F0A-6B14-4D0D-9483-F2D7F70DA45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24650" y="0"/>
                  <a:ext cx="5467350" cy="6858000"/>
                </a:xfrm>
                <a:prstGeom prst="rect">
                  <a:avLst/>
                </a:prstGeom>
              </p:spPr>
            </p:pic>
            <p:pic>
              <p:nvPicPr>
                <p:cNvPr id="6" name="Picture 5">
                  <a:extLst>
                    <a:ext uri="{FF2B5EF4-FFF2-40B4-BE49-F238E27FC236}">
                      <a16:creationId xmlns:a16="http://schemas.microsoft.com/office/drawing/2014/main" id="{BD3D54E4-4877-47AB-8EBD-81CC711CECD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77788"/>
                  <a:ext cx="6743845" cy="6780212"/>
                </a:xfrm>
                <a:prstGeom prst="rect">
                  <a:avLst/>
                </a:prstGeom>
              </p:spPr>
            </p:pic>
          </p:grpSp>
          <p:pic>
            <p:nvPicPr>
              <p:cNvPr id="9" name="Picture 8">
                <a:extLst>
                  <a:ext uri="{FF2B5EF4-FFF2-40B4-BE49-F238E27FC236}">
                    <a16:creationId xmlns:a16="http://schemas.microsoft.com/office/drawing/2014/main" id="{FC1AA925-ED1E-45AA-8383-242CF35A04E8}"/>
                  </a:ext>
                </a:extLst>
              </p:cNvPr>
              <p:cNvPicPr>
                <a:picLocks noChangeAspect="1"/>
              </p:cNvPicPr>
              <p:nvPr/>
            </p:nvPicPr>
            <p:blipFill>
              <a:blip r:embed="rId4"/>
              <a:stretch>
                <a:fillRect/>
              </a:stretch>
            </p:blipFill>
            <p:spPr>
              <a:xfrm>
                <a:off x="9705974" y="6176963"/>
                <a:ext cx="1647825" cy="681037"/>
              </a:xfrm>
              <a:prstGeom prst="rect">
                <a:avLst/>
              </a:prstGeom>
            </p:spPr>
          </p:pic>
        </p:grpSp>
        <p:pic>
          <p:nvPicPr>
            <p:cNvPr id="12" name="Picture 11">
              <a:extLst>
                <a:ext uri="{FF2B5EF4-FFF2-40B4-BE49-F238E27FC236}">
                  <a16:creationId xmlns:a16="http://schemas.microsoft.com/office/drawing/2014/main" id="{8E3B522D-3BD2-4784-BBA6-D468DAAEFBA8}"/>
                </a:ext>
              </a:extLst>
            </p:cNvPr>
            <p:cNvPicPr>
              <a:picLocks noChangeAspect="1"/>
            </p:cNvPicPr>
            <p:nvPr/>
          </p:nvPicPr>
          <p:blipFill>
            <a:blip r:embed="rId5"/>
            <a:stretch>
              <a:fillRect/>
            </a:stretch>
          </p:blipFill>
          <p:spPr>
            <a:xfrm>
              <a:off x="9705974" y="5329237"/>
              <a:ext cx="1362076" cy="907762"/>
            </a:xfrm>
            <a:prstGeom prst="rect">
              <a:avLst/>
            </a:prstGeom>
          </p:spPr>
        </p:pic>
      </p:grpSp>
      <p:sp>
        <p:nvSpPr>
          <p:cNvPr id="2" name="Title 1">
            <a:extLst>
              <a:ext uri="{FF2B5EF4-FFF2-40B4-BE49-F238E27FC236}">
                <a16:creationId xmlns:a16="http://schemas.microsoft.com/office/drawing/2014/main" id="{0F695930-2A5B-422B-86B5-ED452DBDBE99}"/>
              </a:ext>
            </a:extLst>
          </p:cNvPr>
          <p:cNvSpPr>
            <a:spLocks noGrp="1"/>
          </p:cNvSpPr>
          <p:nvPr>
            <p:ph type="title"/>
          </p:nvPr>
        </p:nvSpPr>
        <p:spPr/>
        <p:txBody>
          <a:bodyPr/>
          <a:lstStyle/>
          <a:p>
            <a:r>
              <a:rPr lang="en-US" dirty="0">
                <a:latin typeface="Noir-et-blanc" panose="020B0500000000000000" pitchFamily="34" charset="0"/>
              </a:rPr>
              <a:t>The Perfect Recipe!</a:t>
            </a:r>
          </a:p>
        </p:txBody>
      </p:sp>
      <p:sp>
        <p:nvSpPr>
          <p:cNvPr id="3" name="Content Placeholder 2">
            <a:extLst>
              <a:ext uri="{FF2B5EF4-FFF2-40B4-BE49-F238E27FC236}">
                <a16:creationId xmlns:a16="http://schemas.microsoft.com/office/drawing/2014/main" id="{F2855CBE-D6EA-42CA-AF10-0A5A7211EBD5}"/>
              </a:ext>
            </a:extLst>
          </p:cNvPr>
          <p:cNvSpPr>
            <a:spLocks noGrp="1"/>
          </p:cNvSpPr>
          <p:nvPr>
            <p:ph idx="1"/>
          </p:nvPr>
        </p:nvSpPr>
        <p:spPr>
          <a:xfrm>
            <a:off x="838200" y="1825625"/>
            <a:ext cx="5600700" cy="4351338"/>
          </a:xfrm>
        </p:spPr>
        <p:txBody>
          <a:bodyPr/>
          <a:lstStyle/>
          <a:p>
            <a:pPr marL="0" indent="0">
              <a:buNone/>
            </a:pPr>
            <a:r>
              <a:rPr lang="en-US" dirty="0"/>
              <a:t>As part of their training Probationary Gumshoes must use Inquiry, Hypothesis, Variations, and Variables to determine which material, or combination of materials, is best at replicating the effects and appearances of blood.</a:t>
            </a:r>
          </a:p>
          <a:p>
            <a:pPr marL="0" indent="0">
              <a:buNone/>
            </a:pPr>
            <a:endParaRPr lang="en-US" dirty="0"/>
          </a:p>
        </p:txBody>
      </p:sp>
    </p:spTree>
    <p:extLst>
      <p:ext uri="{BB962C8B-B14F-4D97-AF65-F5344CB8AC3E}">
        <p14:creationId xmlns:p14="http://schemas.microsoft.com/office/powerpoint/2010/main" val="168028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88ACFE0-B372-40B3-9090-C898AD7A343B}"/>
              </a:ext>
            </a:extLst>
          </p:cNvPr>
          <p:cNvGrpSpPr/>
          <p:nvPr/>
        </p:nvGrpSpPr>
        <p:grpSpPr>
          <a:xfrm flipH="1">
            <a:off x="0" y="0"/>
            <a:ext cx="12192000" cy="6858000"/>
            <a:chOff x="0" y="0"/>
            <a:chExt cx="12192000" cy="6858000"/>
          </a:xfrm>
        </p:grpSpPr>
        <p:grpSp>
          <p:nvGrpSpPr>
            <p:cNvPr id="10" name="Group 9">
              <a:extLst>
                <a:ext uri="{FF2B5EF4-FFF2-40B4-BE49-F238E27FC236}">
                  <a16:creationId xmlns:a16="http://schemas.microsoft.com/office/drawing/2014/main" id="{A01CB8EB-346F-4F1C-9FD0-392DAA387AA0}"/>
                </a:ext>
              </a:extLst>
            </p:cNvPr>
            <p:cNvGrpSpPr/>
            <p:nvPr/>
          </p:nvGrpSpPr>
          <p:grpSpPr>
            <a:xfrm>
              <a:off x="0" y="0"/>
              <a:ext cx="12192000" cy="6858000"/>
              <a:chOff x="0" y="0"/>
              <a:chExt cx="12192000" cy="6858000"/>
            </a:xfrm>
          </p:grpSpPr>
          <p:grpSp>
            <p:nvGrpSpPr>
              <p:cNvPr id="7" name="Group 6">
                <a:extLst>
                  <a:ext uri="{FF2B5EF4-FFF2-40B4-BE49-F238E27FC236}">
                    <a16:creationId xmlns:a16="http://schemas.microsoft.com/office/drawing/2014/main" id="{C4787D4F-06AA-4EA6-887B-D895945E0C52}"/>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74025F0A-6B14-4D0D-9483-F2D7F70DA45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24650" y="0"/>
                  <a:ext cx="5467350" cy="6858000"/>
                </a:xfrm>
                <a:prstGeom prst="rect">
                  <a:avLst/>
                </a:prstGeom>
              </p:spPr>
            </p:pic>
            <p:pic>
              <p:nvPicPr>
                <p:cNvPr id="6" name="Picture 5">
                  <a:extLst>
                    <a:ext uri="{FF2B5EF4-FFF2-40B4-BE49-F238E27FC236}">
                      <a16:creationId xmlns:a16="http://schemas.microsoft.com/office/drawing/2014/main" id="{BD3D54E4-4877-47AB-8EBD-81CC711CECD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77788"/>
                  <a:ext cx="6743845" cy="6780212"/>
                </a:xfrm>
                <a:prstGeom prst="rect">
                  <a:avLst/>
                </a:prstGeom>
              </p:spPr>
            </p:pic>
          </p:grpSp>
          <p:pic>
            <p:nvPicPr>
              <p:cNvPr id="9" name="Picture 8">
                <a:extLst>
                  <a:ext uri="{FF2B5EF4-FFF2-40B4-BE49-F238E27FC236}">
                    <a16:creationId xmlns:a16="http://schemas.microsoft.com/office/drawing/2014/main" id="{FC1AA925-ED1E-45AA-8383-242CF35A04E8}"/>
                  </a:ext>
                </a:extLst>
              </p:cNvPr>
              <p:cNvPicPr>
                <a:picLocks noChangeAspect="1"/>
              </p:cNvPicPr>
              <p:nvPr/>
            </p:nvPicPr>
            <p:blipFill>
              <a:blip r:embed="rId4"/>
              <a:stretch>
                <a:fillRect/>
              </a:stretch>
            </p:blipFill>
            <p:spPr>
              <a:xfrm>
                <a:off x="9705974" y="6176963"/>
                <a:ext cx="1647825" cy="681037"/>
              </a:xfrm>
              <a:prstGeom prst="rect">
                <a:avLst/>
              </a:prstGeom>
            </p:spPr>
          </p:pic>
        </p:grpSp>
        <p:pic>
          <p:nvPicPr>
            <p:cNvPr id="12" name="Picture 11">
              <a:extLst>
                <a:ext uri="{FF2B5EF4-FFF2-40B4-BE49-F238E27FC236}">
                  <a16:creationId xmlns:a16="http://schemas.microsoft.com/office/drawing/2014/main" id="{8E3B522D-3BD2-4784-BBA6-D468DAAEFBA8}"/>
                </a:ext>
              </a:extLst>
            </p:cNvPr>
            <p:cNvPicPr>
              <a:picLocks noChangeAspect="1"/>
            </p:cNvPicPr>
            <p:nvPr/>
          </p:nvPicPr>
          <p:blipFill>
            <a:blip r:embed="rId5"/>
            <a:stretch>
              <a:fillRect/>
            </a:stretch>
          </p:blipFill>
          <p:spPr>
            <a:xfrm>
              <a:off x="9705974" y="5329237"/>
              <a:ext cx="1362076" cy="907762"/>
            </a:xfrm>
            <a:prstGeom prst="rect">
              <a:avLst/>
            </a:prstGeom>
          </p:spPr>
        </p:pic>
      </p:grpSp>
      <p:sp>
        <p:nvSpPr>
          <p:cNvPr id="2" name="Title 1">
            <a:extLst>
              <a:ext uri="{FF2B5EF4-FFF2-40B4-BE49-F238E27FC236}">
                <a16:creationId xmlns:a16="http://schemas.microsoft.com/office/drawing/2014/main" id="{0F695930-2A5B-422B-86B5-ED452DBDBE99}"/>
              </a:ext>
            </a:extLst>
          </p:cNvPr>
          <p:cNvSpPr>
            <a:spLocks noGrp="1"/>
          </p:cNvSpPr>
          <p:nvPr>
            <p:ph type="title"/>
          </p:nvPr>
        </p:nvSpPr>
        <p:spPr>
          <a:xfrm>
            <a:off x="4857750" y="365125"/>
            <a:ext cx="6496050" cy="1325563"/>
          </a:xfrm>
        </p:spPr>
        <p:txBody>
          <a:bodyPr/>
          <a:lstStyle/>
          <a:p>
            <a:r>
              <a:rPr lang="en-US" dirty="0">
                <a:latin typeface="Noir-et-blanc" panose="020B0500000000000000" pitchFamily="34" charset="0"/>
              </a:rPr>
              <a:t>The Perfect Recipe! </a:t>
            </a:r>
            <a:r>
              <a:rPr lang="en-US" i="1" dirty="0">
                <a:latin typeface="Noir-et-blanc" panose="020B0500000000000000" pitchFamily="34" charset="0"/>
              </a:rPr>
              <a:t>So Far</a:t>
            </a:r>
          </a:p>
        </p:txBody>
      </p:sp>
      <p:sp>
        <p:nvSpPr>
          <p:cNvPr id="3" name="Content Placeholder 2">
            <a:extLst>
              <a:ext uri="{FF2B5EF4-FFF2-40B4-BE49-F238E27FC236}">
                <a16:creationId xmlns:a16="http://schemas.microsoft.com/office/drawing/2014/main" id="{F2855CBE-D6EA-42CA-AF10-0A5A7211EBD5}"/>
              </a:ext>
            </a:extLst>
          </p:cNvPr>
          <p:cNvSpPr>
            <a:spLocks noGrp="1"/>
          </p:cNvSpPr>
          <p:nvPr>
            <p:ph idx="1"/>
          </p:nvPr>
        </p:nvSpPr>
        <p:spPr>
          <a:xfrm>
            <a:off x="5391005" y="1654970"/>
            <a:ext cx="5600700" cy="4862511"/>
          </a:xfrm>
        </p:spPr>
        <p:txBody>
          <a:bodyPr>
            <a:normAutofit fontScale="55000" lnSpcReduction="20000"/>
          </a:bodyPr>
          <a:lstStyle/>
          <a:p>
            <a:pPr marL="0" indent="0">
              <a:buNone/>
            </a:pPr>
            <a:r>
              <a:rPr lang="en-US" dirty="0"/>
              <a:t>For the sake of time today: Blender Blood: the Best Fake Blood…So Far</a:t>
            </a:r>
          </a:p>
          <a:p>
            <a:pPr marL="0" indent="0">
              <a:buNone/>
            </a:pPr>
            <a:r>
              <a:rPr lang="en-US" dirty="0"/>
              <a:t>This recipe combines everything Probationary Gumshoes have learned so far about making fake blood and adds a few ingredients that pack a great punch (pun intended... as you’ll see below).</a:t>
            </a:r>
          </a:p>
          <a:p>
            <a:pPr lvl="0"/>
            <a:r>
              <a:rPr lang="en-US" dirty="0"/>
              <a:t>Tropical fruit punch (Hawaiian Fruit Punch® works great)</a:t>
            </a:r>
          </a:p>
          <a:p>
            <a:pPr lvl="0"/>
            <a:r>
              <a:rPr lang="en-US" dirty="0"/>
              <a:t>1 cup corn syrup </a:t>
            </a:r>
          </a:p>
          <a:p>
            <a:pPr lvl="0"/>
            <a:r>
              <a:rPr lang="en-US" dirty="0"/>
              <a:t>2 tablespoons of red food coloring</a:t>
            </a:r>
          </a:p>
          <a:p>
            <a:pPr lvl="0"/>
            <a:r>
              <a:rPr lang="en-US" dirty="0"/>
              <a:t>1 tablespoon of chocolate syrup</a:t>
            </a:r>
          </a:p>
          <a:p>
            <a:pPr lvl="0"/>
            <a:r>
              <a:rPr lang="en-US" dirty="0"/>
              <a:t>2 tablespoons of cornstarch</a:t>
            </a:r>
          </a:p>
          <a:p>
            <a:pPr lvl="0"/>
            <a:r>
              <a:rPr lang="en-US" dirty="0"/>
              <a:t>1 tablespoon of powdered cocoa</a:t>
            </a:r>
          </a:p>
          <a:p>
            <a:pPr marL="0" indent="0">
              <a:buNone/>
            </a:pPr>
            <a:r>
              <a:rPr lang="en-US" dirty="0"/>
              <a:t>Combine all of the ingredients in the blender and mix for 10 seconds. Since different brands of fruit punch vary in color, they’ll need to use their vast experience in making fake blood to tweak the recipe to arrive at their perfect batch of fake blood.</a:t>
            </a:r>
          </a:p>
          <a:p>
            <a:pPr marL="0" indent="0">
              <a:buNone/>
            </a:pPr>
            <a:r>
              <a:rPr lang="en-US" dirty="0"/>
              <a:t>Tip: Some fake blood connoisseurs recommend a cup of coffee in place of the fruit punch. You may need to reduce (or eliminate) the amount of chocolate syrup and powdered cocoa used in the recipe. Remember, it’s all about experimentation!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74666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8CEBE-A820-45D9-81F1-179CA5CA2467}"/>
              </a:ext>
            </a:extLst>
          </p:cNvPr>
          <p:cNvSpPr>
            <a:spLocks noGrp="1"/>
          </p:cNvSpPr>
          <p:nvPr>
            <p:ph type="title"/>
          </p:nvPr>
        </p:nvSpPr>
        <p:spPr/>
        <p:txBody>
          <a:bodyPr/>
          <a:lstStyle/>
          <a:p>
            <a:r>
              <a:rPr lang="en-US" dirty="0">
                <a:latin typeface="Noir-et-blanc" panose="020B0500000000000000" pitchFamily="34" charset="0"/>
              </a:rPr>
              <a:t>Spatter Patterns &amp; Blood Spatter Analysis</a:t>
            </a:r>
          </a:p>
        </p:txBody>
      </p:sp>
      <p:pic>
        <p:nvPicPr>
          <p:cNvPr id="7" name="Picture 6">
            <a:extLst>
              <a:ext uri="{FF2B5EF4-FFF2-40B4-BE49-F238E27FC236}">
                <a16:creationId xmlns:a16="http://schemas.microsoft.com/office/drawing/2014/main" id="{61A555BF-AF88-4681-8C91-1B174F9E17AA}"/>
              </a:ext>
            </a:extLst>
          </p:cNvPr>
          <p:cNvPicPr>
            <a:picLocks noChangeAspect="1"/>
          </p:cNvPicPr>
          <p:nvPr/>
        </p:nvPicPr>
        <p:blipFill>
          <a:blip r:embed="rId2"/>
          <a:stretch>
            <a:fillRect/>
          </a:stretch>
        </p:blipFill>
        <p:spPr>
          <a:xfrm>
            <a:off x="4776216" y="0"/>
            <a:ext cx="7415784" cy="6858000"/>
          </a:xfrm>
          <a:prstGeom prst="rect">
            <a:avLst/>
          </a:prstGeom>
        </p:spPr>
      </p:pic>
      <p:sp>
        <p:nvSpPr>
          <p:cNvPr id="3" name="Content Placeholder 2">
            <a:extLst>
              <a:ext uri="{FF2B5EF4-FFF2-40B4-BE49-F238E27FC236}">
                <a16:creationId xmlns:a16="http://schemas.microsoft.com/office/drawing/2014/main" id="{1311D86D-097C-4467-8FFE-D245A3FED4B5}"/>
              </a:ext>
            </a:extLst>
          </p:cNvPr>
          <p:cNvSpPr>
            <a:spLocks noGrp="1"/>
          </p:cNvSpPr>
          <p:nvPr>
            <p:ph idx="1"/>
          </p:nvPr>
        </p:nvSpPr>
        <p:spPr>
          <a:xfrm>
            <a:off x="838200" y="1825625"/>
            <a:ext cx="6153150" cy="4351338"/>
          </a:xfrm>
        </p:spPr>
        <p:txBody>
          <a:bodyPr/>
          <a:lstStyle/>
          <a:p>
            <a:pPr marL="0" indent="0">
              <a:buNone/>
            </a:pPr>
            <a:r>
              <a:rPr lang="en-US" dirty="0"/>
              <a:t>Students try to recreate mystery spatter patterns from the case files of the Effective detective! </a:t>
            </a:r>
          </a:p>
          <a:p>
            <a:pPr marL="0" indent="0">
              <a:buNone/>
            </a:pPr>
            <a:r>
              <a:rPr lang="en-US" dirty="0"/>
              <a:t>They’ll keep track of their data and determine the approximate height from which the drop of blood fell while taking into consideration the height and angles involved in creating the blood spatter and how quickly the blood droplets were traveling. </a:t>
            </a:r>
          </a:p>
        </p:txBody>
      </p:sp>
      <p:grpSp>
        <p:nvGrpSpPr>
          <p:cNvPr id="4" name="Group 5">
            <a:extLst>
              <a:ext uri="{FF2B5EF4-FFF2-40B4-BE49-F238E27FC236}">
                <a16:creationId xmlns:a16="http://schemas.microsoft.com/office/drawing/2014/main" id="{A98BA7E1-7543-4DE0-BE69-39635C214C8B}"/>
              </a:ext>
            </a:extLst>
          </p:cNvPr>
          <p:cNvGrpSpPr>
            <a:grpSpLocks/>
          </p:cNvGrpSpPr>
          <p:nvPr/>
        </p:nvGrpSpPr>
        <p:grpSpPr bwMode="auto">
          <a:xfrm>
            <a:off x="10123487" y="59532"/>
            <a:ext cx="2068513" cy="382588"/>
            <a:chOff x="167" y="84"/>
            <a:chExt cx="3259" cy="603"/>
          </a:xfrm>
        </p:grpSpPr>
        <p:pic>
          <p:nvPicPr>
            <p:cNvPr id="5" name="Picture 1" descr="http://scrapbookhut.com/blog/wp-content/uploads/2008/08/foundevidence.gif">
              <a:extLst>
                <a:ext uri="{FF2B5EF4-FFF2-40B4-BE49-F238E27FC236}">
                  <a16:creationId xmlns:a16="http://schemas.microsoft.com/office/drawing/2014/main" id="{F92D74BB-1CE5-45AF-841E-1CAA8AE0587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l="35687" t="67287" r="15836" b="16664"/>
            <a:stretch>
              <a:fillRect/>
            </a:stretch>
          </p:blipFill>
          <p:spPr bwMode="auto">
            <a:xfrm>
              <a:off x="167" y="217"/>
              <a:ext cx="1634" cy="33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9C83C890-6CF4-485D-9483-EDB67D719678}"/>
                </a:ext>
              </a:extLst>
            </p:cNvPr>
            <p:cNvSpPr txBox="1">
              <a:spLocks noChangeArrowheads="1"/>
            </p:cNvSpPr>
            <p:nvPr/>
          </p:nvSpPr>
          <p:spPr bwMode="auto">
            <a:xfrm>
              <a:off x="1801" y="84"/>
              <a:ext cx="1625"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000"/>
                </a:spcAft>
                <a:buClrTx/>
                <a:buSzTx/>
                <a:buFontTx/>
                <a:buNone/>
                <a:tabLst/>
              </a:pPr>
              <a:r>
                <a:rPr kumimoji="0" lang="en-US" altLang="en-US" sz="1800" b="0" i="0" u="none" strike="noStrike" cap="none" normalizeH="0" baseline="0" dirty="0">
                  <a:ln>
                    <a:noFill/>
                  </a:ln>
                  <a:solidFill>
                    <a:schemeClr val="tx1"/>
                  </a:solidFill>
                  <a:effectLst/>
                  <a:latin typeface="Modern No. 20" panose="02070704070505020303" pitchFamily="18" charset="0"/>
                  <a:ea typeface="Arial" panose="020B0604020202020204" pitchFamily="34" charset="0"/>
                </a:rPr>
                <a:t>45780B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890139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36E22-0AE2-41B3-B4A0-C071F107747F}"/>
              </a:ext>
            </a:extLst>
          </p:cNvPr>
          <p:cNvSpPr>
            <a:spLocks noGrp="1"/>
          </p:cNvSpPr>
          <p:nvPr>
            <p:ph type="title"/>
          </p:nvPr>
        </p:nvSpPr>
        <p:spPr>
          <a:xfrm>
            <a:off x="6417220" y="365125"/>
            <a:ext cx="4936579" cy="1325563"/>
          </a:xfrm>
        </p:spPr>
        <p:txBody>
          <a:bodyPr/>
          <a:lstStyle/>
          <a:p>
            <a:r>
              <a:rPr lang="en-US" dirty="0">
                <a:latin typeface="Noir-et-blanc" panose="020B0500000000000000" pitchFamily="34" charset="0"/>
              </a:rPr>
              <a:t>Splatter &amp; Spray</a:t>
            </a:r>
          </a:p>
        </p:txBody>
      </p:sp>
      <p:sp>
        <p:nvSpPr>
          <p:cNvPr id="3" name="Content Placeholder 2">
            <a:extLst>
              <a:ext uri="{FF2B5EF4-FFF2-40B4-BE49-F238E27FC236}">
                <a16:creationId xmlns:a16="http://schemas.microsoft.com/office/drawing/2014/main" id="{E9A79EA5-7CAF-4C20-96E8-C71D8AD97A9F}"/>
              </a:ext>
            </a:extLst>
          </p:cNvPr>
          <p:cNvSpPr>
            <a:spLocks noGrp="1"/>
          </p:cNvSpPr>
          <p:nvPr>
            <p:ph idx="1"/>
          </p:nvPr>
        </p:nvSpPr>
        <p:spPr>
          <a:xfrm>
            <a:off x="6417220" y="1825625"/>
            <a:ext cx="4936580" cy="4351338"/>
          </a:xfrm>
        </p:spPr>
        <p:txBody>
          <a:bodyPr>
            <a:normAutofit fontScale="92500" lnSpcReduction="20000"/>
          </a:bodyPr>
          <a:lstStyle/>
          <a:p>
            <a:pPr marL="0" indent="0">
              <a:buNone/>
            </a:pPr>
            <a:r>
              <a:rPr lang="en-US" dirty="0"/>
              <a:t>Forensic science determines a variety of facts about crimes using blood spatter evidence, including looking at ellipses that form to determine the position of the object that made the spatter and the angle that the drops impacted the surface. </a:t>
            </a:r>
          </a:p>
          <a:p>
            <a:pPr marL="0" indent="0">
              <a:buNone/>
            </a:pPr>
            <a:r>
              <a:rPr lang="en-US" dirty="0"/>
              <a:t>In this activity students are investigators who use patterns to determine how and where the blood got where it did and recreate spatter evidence from the Effective Detective’s case files.</a:t>
            </a:r>
          </a:p>
          <a:p>
            <a:pPr marL="0" indent="0">
              <a:buNone/>
            </a:pPr>
            <a:endParaRPr lang="en-US" dirty="0"/>
          </a:p>
        </p:txBody>
      </p:sp>
      <p:pic>
        <p:nvPicPr>
          <p:cNvPr id="4" name="Picture 3">
            <a:extLst>
              <a:ext uri="{FF2B5EF4-FFF2-40B4-BE49-F238E27FC236}">
                <a16:creationId xmlns:a16="http://schemas.microsoft.com/office/drawing/2014/main" id="{A18373B0-3052-4271-9B77-41ED75F21A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6417221" cy="6858000"/>
          </a:xfrm>
          <a:prstGeom prst="rect">
            <a:avLst/>
          </a:prstGeom>
        </p:spPr>
      </p:pic>
      <p:grpSp>
        <p:nvGrpSpPr>
          <p:cNvPr id="5" name="Group 5">
            <a:extLst>
              <a:ext uri="{FF2B5EF4-FFF2-40B4-BE49-F238E27FC236}">
                <a16:creationId xmlns:a16="http://schemas.microsoft.com/office/drawing/2014/main" id="{7028AE7C-F52F-4246-BE88-F6DF2B5DC66F}"/>
              </a:ext>
            </a:extLst>
          </p:cNvPr>
          <p:cNvGrpSpPr>
            <a:grpSpLocks/>
          </p:cNvGrpSpPr>
          <p:nvPr/>
        </p:nvGrpSpPr>
        <p:grpSpPr bwMode="auto">
          <a:xfrm>
            <a:off x="10123487" y="59532"/>
            <a:ext cx="2068513" cy="382588"/>
            <a:chOff x="167" y="84"/>
            <a:chExt cx="3259" cy="603"/>
          </a:xfrm>
        </p:grpSpPr>
        <p:pic>
          <p:nvPicPr>
            <p:cNvPr id="6" name="Picture 1" descr="http://scrapbookhut.com/blog/wp-content/uploads/2008/08/foundevidence.gif">
              <a:extLst>
                <a:ext uri="{FF2B5EF4-FFF2-40B4-BE49-F238E27FC236}">
                  <a16:creationId xmlns:a16="http://schemas.microsoft.com/office/drawing/2014/main" id="{7292CB6D-E060-48B0-8F9E-3542CFED6EE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l="35687" t="67287" r="15836" b="16664"/>
            <a:stretch>
              <a:fillRect/>
            </a:stretch>
          </p:blipFill>
          <p:spPr bwMode="auto">
            <a:xfrm>
              <a:off x="167" y="217"/>
              <a:ext cx="1634" cy="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8EB63173-FD9B-4246-A1DE-7F832E9BA999}"/>
                </a:ext>
              </a:extLst>
            </p:cNvPr>
            <p:cNvSpPr txBox="1">
              <a:spLocks noChangeArrowheads="1"/>
            </p:cNvSpPr>
            <p:nvPr/>
          </p:nvSpPr>
          <p:spPr bwMode="auto">
            <a:xfrm>
              <a:off x="1801" y="84"/>
              <a:ext cx="1625"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000"/>
                </a:spcAft>
                <a:buClrTx/>
                <a:buSzTx/>
                <a:buFontTx/>
                <a:buNone/>
                <a:tabLst/>
              </a:pPr>
              <a:r>
                <a:rPr kumimoji="0" lang="en-US" altLang="en-US" sz="1800" b="0" i="0" u="none" strike="noStrike" cap="none" normalizeH="0" baseline="0" dirty="0">
                  <a:ln>
                    <a:noFill/>
                  </a:ln>
                  <a:solidFill>
                    <a:schemeClr val="tx1"/>
                  </a:solidFill>
                  <a:effectLst/>
                  <a:latin typeface="Modern No. 20" panose="02070704070505020303" pitchFamily="18" charset="0"/>
                  <a:ea typeface="Arial" panose="020B0604020202020204" pitchFamily="34" charset="0"/>
                </a:rPr>
                <a:t>45780B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616714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F5F57C8-CB95-455D-B7D2-3076AB280E4C}"/>
              </a:ext>
            </a:extLst>
          </p:cNvPr>
          <p:cNvGrpSpPr/>
          <p:nvPr/>
        </p:nvGrpSpPr>
        <p:grpSpPr>
          <a:xfrm>
            <a:off x="0" y="0"/>
            <a:ext cx="12192000" cy="6858028"/>
            <a:chOff x="0" y="0"/>
            <a:chExt cx="12192000" cy="6858028"/>
          </a:xfrm>
        </p:grpSpPr>
        <p:grpSp>
          <p:nvGrpSpPr>
            <p:cNvPr id="11" name="Group 10">
              <a:extLst>
                <a:ext uri="{FF2B5EF4-FFF2-40B4-BE49-F238E27FC236}">
                  <a16:creationId xmlns:a16="http://schemas.microsoft.com/office/drawing/2014/main" id="{0BAC6EA3-8033-403C-A9BF-79B83637F2C2}"/>
                </a:ext>
              </a:extLst>
            </p:cNvPr>
            <p:cNvGrpSpPr/>
            <p:nvPr/>
          </p:nvGrpSpPr>
          <p:grpSpPr>
            <a:xfrm>
              <a:off x="0" y="0"/>
              <a:ext cx="12192000" cy="6858028"/>
              <a:chOff x="0" y="0"/>
              <a:chExt cx="12192000" cy="6858028"/>
            </a:xfrm>
          </p:grpSpPr>
          <p:pic>
            <p:nvPicPr>
              <p:cNvPr id="9" name="Picture 8">
                <a:extLst>
                  <a:ext uri="{FF2B5EF4-FFF2-40B4-BE49-F238E27FC236}">
                    <a16:creationId xmlns:a16="http://schemas.microsoft.com/office/drawing/2014/main" id="{4FC14C09-815F-4058-AD2F-0EC85A41731C}"/>
                  </a:ext>
                </a:extLst>
              </p:cNvPr>
              <p:cNvPicPr>
                <a:picLocks noChangeAspect="1"/>
              </p:cNvPicPr>
              <p:nvPr/>
            </p:nvPicPr>
            <p:blipFill>
              <a:blip r:embed="rId2"/>
              <a:stretch>
                <a:fillRect/>
              </a:stretch>
            </p:blipFill>
            <p:spPr>
              <a:xfrm>
                <a:off x="0" y="0"/>
                <a:ext cx="7023779" cy="6858000"/>
              </a:xfrm>
              <a:prstGeom prst="rect">
                <a:avLst/>
              </a:prstGeom>
            </p:spPr>
          </p:pic>
          <p:pic>
            <p:nvPicPr>
              <p:cNvPr id="10" name="Picture 9">
                <a:extLst>
                  <a:ext uri="{FF2B5EF4-FFF2-40B4-BE49-F238E27FC236}">
                    <a16:creationId xmlns:a16="http://schemas.microsoft.com/office/drawing/2014/main" id="{D1660443-84DF-4C93-9A76-49E127F1D0B8}"/>
                  </a:ext>
                </a:extLst>
              </p:cNvPr>
              <p:cNvPicPr>
                <a:picLocks noChangeAspect="1"/>
              </p:cNvPicPr>
              <p:nvPr/>
            </p:nvPicPr>
            <p:blipFill>
              <a:blip r:embed="rId3"/>
              <a:stretch>
                <a:fillRect/>
              </a:stretch>
            </p:blipFill>
            <p:spPr>
              <a:xfrm>
                <a:off x="7023778" y="0"/>
                <a:ext cx="5168222" cy="6858028"/>
              </a:xfrm>
              <a:prstGeom prst="rect">
                <a:avLst/>
              </a:prstGeom>
            </p:spPr>
          </p:pic>
        </p:grpSp>
        <p:pic>
          <p:nvPicPr>
            <p:cNvPr id="12" name="Picture 11">
              <a:extLst>
                <a:ext uri="{FF2B5EF4-FFF2-40B4-BE49-F238E27FC236}">
                  <a16:creationId xmlns:a16="http://schemas.microsoft.com/office/drawing/2014/main" id="{9F2537BD-A7BE-4D7D-B7A2-15E221529B50}"/>
                </a:ext>
              </a:extLst>
            </p:cNvPr>
            <p:cNvPicPr>
              <a:picLocks noChangeAspect="1"/>
            </p:cNvPicPr>
            <p:nvPr/>
          </p:nvPicPr>
          <p:blipFill>
            <a:blip r:embed="rId3"/>
            <a:stretch>
              <a:fillRect/>
            </a:stretch>
          </p:blipFill>
          <p:spPr>
            <a:xfrm>
              <a:off x="5505449" y="0"/>
              <a:ext cx="1518327" cy="1543050"/>
            </a:xfrm>
            <a:prstGeom prst="rect">
              <a:avLst/>
            </a:prstGeom>
          </p:spPr>
        </p:pic>
      </p:grpSp>
      <p:sp>
        <p:nvSpPr>
          <p:cNvPr id="2" name="Title 1">
            <a:extLst>
              <a:ext uri="{FF2B5EF4-FFF2-40B4-BE49-F238E27FC236}">
                <a16:creationId xmlns:a16="http://schemas.microsoft.com/office/drawing/2014/main" id="{60798DFD-2742-43F3-8F26-2A0C8E21DEB7}"/>
              </a:ext>
            </a:extLst>
          </p:cNvPr>
          <p:cNvSpPr>
            <a:spLocks noGrp="1"/>
          </p:cNvSpPr>
          <p:nvPr>
            <p:ph type="title"/>
          </p:nvPr>
        </p:nvSpPr>
        <p:spPr>
          <a:xfrm>
            <a:off x="6343650" y="365125"/>
            <a:ext cx="5848350" cy="1325563"/>
          </a:xfrm>
        </p:spPr>
        <p:txBody>
          <a:bodyPr>
            <a:normAutofit fontScale="90000"/>
          </a:bodyPr>
          <a:lstStyle/>
          <a:p>
            <a:r>
              <a:rPr lang="en-US" sz="6000" dirty="0">
                <a:latin typeface="Rage Italic" panose="03070502040507070304" pitchFamily="66" charset="0"/>
              </a:rPr>
              <a:t>A Most Effective Detective</a:t>
            </a:r>
          </a:p>
        </p:txBody>
      </p:sp>
      <p:sp>
        <p:nvSpPr>
          <p:cNvPr id="6" name="Content Placeholder 5">
            <a:extLst>
              <a:ext uri="{FF2B5EF4-FFF2-40B4-BE49-F238E27FC236}">
                <a16:creationId xmlns:a16="http://schemas.microsoft.com/office/drawing/2014/main" id="{BB87C600-4DE0-4784-AD94-AC6050AB528C}"/>
              </a:ext>
            </a:extLst>
          </p:cNvPr>
          <p:cNvSpPr>
            <a:spLocks noGrp="1"/>
          </p:cNvSpPr>
          <p:nvPr>
            <p:ph idx="1"/>
          </p:nvPr>
        </p:nvSpPr>
        <p:spPr>
          <a:xfrm>
            <a:off x="6343650" y="1825625"/>
            <a:ext cx="5010150" cy="4351338"/>
          </a:xfrm>
        </p:spPr>
        <p:txBody>
          <a:bodyPr/>
          <a:lstStyle/>
          <a:p>
            <a:pPr marL="0" indent="0" algn="ctr">
              <a:buNone/>
            </a:pPr>
            <a:r>
              <a:rPr lang="en-US" dirty="0"/>
              <a:t>During this unit students become Probationary Gumshoes, working under the guidance of the Effective Detective (you!), who will give them evidence from  a variety of old case files as well as opportunities to practice their skills in order to help them graduate into ‘Effective Detectives’ themselves!</a:t>
            </a:r>
          </a:p>
        </p:txBody>
      </p:sp>
    </p:spTree>
    <p:extLst>
      <p:ext uri="{BB962C8B-B14F-4D97-AF65-F5344CB8AC3E}">
        <p14:creationId xmlns:p14="http://schemas.microsoft.com/office/powerpoint/2010/main" val="3284178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2A440-AE96-4BCE-A39B-C6582DC7541D}"/>
              </a:ext>
            </a:extLst>
          </p:cNvPr>
          <p:cNvSpPr>
            <a:spLocks noGrp="1"/>
          </p:cNvSpPr>
          <p:nvPr>
            <p:ph type="title"/>
          </p:nvPr>
        </p:nvSpPr>
        <p:spPr/>
        <p:txBody>
          <a:bodyPr/>
          <a:lstStyle/>
          <a:p>
            <a:r>
              <a:rPr lang="en-US" dirty="0">
                <a:latin typeface="Noir-et-blanc" panose="020B0500000000000000" pitchFamily="34" charset="0"/>
              </a:rPr>
              <a:t>Give it a Whorl</a:t>
            </a:r>
          </a:p>
        </p:txBody>
      </p:sp>
      <p:sp>
        <p:nvSpPr>
          <p:cNvPr id="3" name="Content Placeholder 2">
            <a:extLst>
              <a:ext uri="{FF2B5EF4-FFF2-40B4-BE49-F238E27FC236}">
                <a16:creationId xmlns:a16="http://schemas.microsoft.com/office/drawing/2014/main" id="{02019FF5-B664-48AD-9477-38CB17BAABD0}"/>
              </a:ext>
            </a:extLst>
          </p:cNvPr>
          <p:cNvSpPr>
            <a:spLocks noGrp="1"/>
          </p:cNvSpPr>
          <p:nvPr>
            <p:ph idx="1"/>
          </p:nvPr>
        </p:nvSpPr>
        <p:spPr>
          <a:xfrm>
            <a:off x="838200" y="1825625"/>
            <a:ext cx="7037053" cy="4351338"/>
          </a:xfrm>
        </p:spPr>
        <p:txBody>
          <a:bodyPr/>
          <a:lstStyle/>
          <a:p>
            <a:pPr marL="0" indent="0">
              <a:buNone/>
            </a:pPr>
            <a:r>
              <a:rPr lang="en-US" dirty="0"/>
              <a:t>Ever since scientists discovered that every person's fingerprints are unique, and police officers realized this one unique thing could help them catch criminals, fingerprints have been an important part of the law enforcement process.</a:t>
            </a:r>
          </a:p>
        </p:txBody>
      </p:sp>
      <p:sp>
        <p:nvSpPr>
          <p:cNvPr id="4" name="Rectangle 2">
            <a:extLst>
              <a:ext uri="{FF2B5EF4-FFF2-40B4-BE49-F238E27FC236}">
                <a16:creationId xmlns:a16="http://schemas.microsoft.com/office/drawing/2014/main" id="{3EBB8FBA-40AD-4088-AE0B-BDEAE4F4556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7" name="Picture 31" descr="http://www.thenakedscientists.com/forum/index.php?action=dlattach;topic=17593.0;attach=4815;image">
            <a:extLst>
              <a:ext uri="{FF2B5EF4-FFF2-40B4-BE49-F238E27FC236}">
                <a16:creationId xmlns:a16="http://schemas.microsoft.com/office/drawing/2014/main" id="{03AA1CE9-E789-47CB-9F05-37E9A9FEA57D}"/>
              </a:ext>
            </a:extLst>
          </p:cNvPr>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7875253" y="1690688"/>
            <a:ext cx="3988136" cy="4621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574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5D0C7-6FEA-4C0D-B24B-0BA56A96AC5B}"/>
              </a:ext>
            </a:extLst>
          </p:cNvPr>
          <p:cNvSpPr>
            <a:spLocks noGrp="1"/>
          </p:cNvSpPr>
          <p:nvPr>
            <p:ph type="title"/>
          </p:nvPr>
        </p:nvSpPr>
        <p:spPr>
          <a:xfrm>
            <a:off x="3595688" y="365125"/>
            <a:ext cx="7758112" cy="1325563"/>
          </a:xfrm>
        </p:spPr>
        <p:txBody>
          <a:bodyPr/>
          <a:lstStyle/>
          <a:p>
            <a:r>
              <a:rPr lang="en-US" dirty="0">
                <a:latin typeface="Noir-et-blanc" panose="020B0500000000000000" pitchFamily="34" charset="0"/>
              </a:rPr>
              <a:t>Fingerprinting</a:t>
            </a:r>
            <a:endParaRPr lang="en-US" dirty="0"/>
          </a:p>
        </p:txBody>
      </p:sp>
      <p:sp>
        <p:nvSpPr>
          <p:cNvPr id="3" name="Content Placeholder 2">
            <a:extLst>
              <a:ext uri="{FF2B5EF4-FFF2-40B4-BE49-F238E27FC236}">
                <a16:creationId xmlns:a16="http://schemas.microsoft.com/office/drawing/2014/main" id="{34366919-88FA-45E2-8A88-9F61FE0FBD6A}"/>
              </a:ext>
            </a:extLst>
          </p:cNvPr>
          <p:cNvSpPr>
            <a:spLocks noGrp="1"/>
          </p:cNvSpPr>
          <p:nvPr>
            <p:ph idx="1"/>
          </p:nvPr>
        </p:nvSpPr>
        <p:spPr>
          <a:xfrm>
            <a:off x="3595688" y="1825625"/>
            <a:ext cx="7758111" cy="4351338"/>
          </a:xfrm>
        </p:spPr>
        <p:txBody>
          <a:bodyPr/>
          <a:lstStyle/>
          <a:p>
            <a:pPr marL="0" indent="0">
              <a:buNone/>
            </a:pPr>
            <a:r>
              <a:rPr lang="en-US" dirty="0"/>
              <a:t>Explore the fascinating round-the-world history of fingerprinting, discuss why so many different men in completely separate areas of the world were trying to answer and solve the same kind of human problem, and then study the unique characteristics of fingerprints with students. </a:t>
            </a:r>
          </a:p>
        </p:txBody>
      </p:sp>
      <p:pic>
        <p:nvPicPr>
          <p:cNvPr id="4" name="Picture 3" descr="http://math-blog.com/wp-content/uploads/2011/09/Fingerprint_PSF.png">
            <a:extLst>
              <a:ext uri="{FF2B5EF4-FFF2-40B4-BE49-F238E27FC236}">
                <a16:creationId xmlns:a16="http://schemas.microsoft.com/office/drawing/2014/main" id="{35A25838-DE5B-4457-BFD4-B9047AD153AE}"/>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3595688" cy="6629400"/>
          </a:xfrm>
          <a:prstGeom prst="rect">
            <a:avLst/>
          </a:prstGeom>
          <a:noFill/>
          <a:ln>
            <a:noFill/>
          </a:ln>
        </p:spPr>
      </p:pic>
    </p:spTree>
    <p:extLst>
      <p:ext uri="{BB962C8B-B14F-4D97-AF65-F5344CB8AC3E}">
        <p14:creationId xmlns:p14="http://schemas.microsoft.com/office/powerpoint/2010/main" val="1579788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F7B94-4FEB-4D21-B604-3C623D6E4808}"/>
              </a:ext>
            </a:extLst>
          </p:cNvPr>
          <p:cNvSpPr>
            <a:spLocks noGrp="1"/>
          </p:cNvSpPr>
          <p:nvPr>
            <p:ph type="title"/>
          </p:nvPr>
        </p:nvSpPr>
        <p:spPr>
          <a:xfrm>
            <a:off x="228600" y="365125"/>
            <a:ext cx="4642647" cy="1325563"/>
          </a:xfrm>
        </p:spPr>
        <p:txBody>
          <a:bodyPr/>
          <a:lstStyle/>
          <a:p>
            <a:r>
              <a:rPr lang="en-US" dirty="0" err="1">
                <a:latin typeface="Noir-et-blanc" panose="020B0500000000000000" pitchFamily="34" charset="0"/>
              </a:rPr>
              <a:t>Dactyloscopy</a:t>
            </a:r>
            <a:endParaRPr lang="en-US" dirty="0">
              <a:latin typeface="Noir-et-blanc" panose="020B0500000000000000" pitchFamily="34" charset="0"/>
            </a:endParaRPr>
          </a:p>
        </p:txBody>
      </p:sp>
      <p:sp>
        <p:nvSpPr>
          <p:cNvPr id="3" name="Content Placeholder 2">
            <a:extLst>
              <a:ext uri="{FF2B5EF4-FFF2-40B4-BE49-F238E27FC236}">
                <a16:creationId xmlns:a16="http://schemas.microsoft.com/office/drawing/2014/main" id="{1B61EAF7-1C5A-426D-B38B-BFE10A37C699}"/>
              </a:ext>
            </a:extLst>
          </p:cNvPr>
          <p:cNvSpPr>
            <a:spLocks noGrp="1"/>
          </p:cNvSpPr>
          <p:nvPr>
            <p:ph idx="1"/>
          </p:nvPr>
        </p:nvSpPr>
        <p:spPr>
          <a:xfrm>
            <a:off x="228600" y="1825625"/>
            <a:ext cx="4642647" cy="4351338"/>
          </a:xfrm>
        </p:spPr>
        <p:txBody>
          <a:bodyPr>
            <a:normAutofit lnSpcReduction="10000"/>
          </a:bodyPr>
          <a:lstStyle/>
          <a:p>
            <a:pPr marL="0" indent="0">
              <a:buNone/>
            </a:pPr>
            <a:r>
              <a:rPr lang="en-US" dirty="0"/>
              <a:t>Compare and contrast classic forms of fingerprinting to modern techniques and discover the origins of our ‘classy system’ for storing fingerprints! </a:t>
            </a:r>
          </a:p>
          <a:p>
            <a:pPr marL="0" indent="0">
              <a:buNone/>
            </a:pPr>
            <a:r>
              <a:rPr lang="en-US" sz="2200" dirty="0"/>
              <a:t>Ex. When fingerprints came in, detectives would have to compare them manually with the fingerprint cards they had on file for a specific criminal (that's if the person even had a record). </a:t>
            </a:r>
            <a:r>
              <a:rPr lang="en-US" sz="2200" i="1" dirty="0"/>
              <a:t>What might be the problem with that? </a:t>
            </a:r>
            <a:endParaRPr lang="en-US" sz="2200" dirty="0"/>
          </a:p>
        </p:txBody>
      </p:sp>
      <p:pic>
        <p:nvPicPr>
          <p:cNvPr id="4" name="Picture 3">
            <a:extLst>
              <a:ext uri="{FF2B5EF4-FFF2-40B4-BE49-F238E27FC236}">
                <a16:creationId xmlns:a16="http://schemas.microsoft.com/office/drawing/2014/main" id="{31EC1E4D-2A3B-4DEA-8DC7-F69B389B43FE}"/>
              </a:ext>
            </a:extLst>
          </p:cNvPr>
          <p:cNvPicPr>
            <a:picLocks noChangeAspect="1"/>
          </p:cNvPicPr>
          <p:nvPr/>
        </p:nvPicPr>
        <p:blipFill>
          <a:blip r:embed="rId2"/>
          <a:stretch>
            <a:fillRect/>
          </a:stretch>
        </p:blipFill>
        <p:spPr>
          <a:xfrm>
            <a:off x="4871247" y="0"/>
            <a:ext cx="7320753" cy="6858000"/>
          </a:xfrm>
          <a:prstGeom prst="rect">
            <a:avLst/>
          </a:prstGeom>
        </p:spPr>
      </p:pic>
    </p:spTree>
    <p:extLst>
      <p:ext uri="{BB962C8B-B14F-4D97-AF65-F5344CB8AC3E}">
        <p14:creationId xmlns:p14="http://schemas.microsoft.com/office/powerpoint/2010/main" val="883641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A9A6A5A-172E-4708-B722-66176A5F1A9A}"/>
              </a:ext>
            </a:extLst>
          </p:cNvPr>
          <p:cNvGrpSpPr/>
          <p:nvPr/>
        </p:nvGrpSpPr>
        <p:grpSpPr>
          <a:xfrm>
            <a:off x="0" y="0"/>
            <a:ext cx="12192000" cy="6866391"/>
            <a:chOff x="0" y="0"/>
            <a:chExt cx="12192000" cy="6866391"/>
          </a:xfrm>
        </p:grpSpPr>
        <p:pic>
          <p:nvPicPr>
            <p:cNvPr id="5" name="Picture 4">
              <a:extLst>
                <a:ext uri="{FF2B5EF4-FFF2-40B4-BE49-F238E27FC236}">
                  <a16:creationId xmlns:a16="http://schemas.microsoft.com/office/drawing/2014/main" id="{F2647CE1-95FF-4EB7-86C2-A8D19D9AD0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6" name="Picture 5">
              <a:extLst>
                <a:ext uri="{FF2B5EF4-FFF2-40B4-BE49-F238E27FC236}">
                  <a16:creationId xmlns:a16="http://schemas.microsoft.com/office/drawing/2014/main" id="{E20254EE-C3C1-4821-B8F2-D416AFEE2DD7}"/>
                </a:ext>
              </a:extLst>
            </p:cNvPr>
            <p:cNvPicPr>
              <a:picLocks noChangeAspect="1"/>
            </p:cNvPicPr>
            <p:nvPr/>
          </p:nvPicPr>
          <p:blipFill>
            <a:blip r:embed="rId3"/>
            <a:stretch>
              <a:fillRect/>
            </a:stretch>
          </p:blipFill>
          <p:spPr>
            <a:xfrm>
              <a:off x="6858000" y="0"/>
              <a:ext cx="5334000" cy="6866391"/>
            </a:xfrm>
            <a:prstGeom prst="rect">
              <a:avLst/>
            </a:prstGeom>
          </p:spPr>
        </p:pic>
      </p:grpSp>
      <p:sp>
        <p:nvSpPr>
          <p:cNvPr id="2" name="Title 1">
            <a:extLst>
              <a:ext uri="{FF2B5EF4-FFF2-40B4-BE49-F238E27FC236}">
                <a16:creationId xmlns:a16="http://schemas.microsoft.com/office/drawing/2014/main" id="{26CE0414-EBF6-4458-8CEF-F63CE60DB883}"/>
              </a:ext>
            </a:extLst>
          </p:cNvPr>
          <p:cNvSpPr>
            <a:spLocks noGrp="1"/>
          </p:cNvSpPr>
          <p:nvPr>
            <p:ph type="title"/>
          </p:nvPr>
        </p:nvSpPr>
        <p:spPr>
          <a:xfrm>
            <a:off x="5334000" y="365125"/>
            <a:ext cx="6019800" cy="1325563"/>
          </a:xfrm>
        </p:spPr>
        <p:txBody>
          <a:bodyPr/>
          <a:lstStyle/>
          <a:p>
            <a:r>
              <a:rPr lang="en-US" dirty="0">
                <a:latin typeface="Noir-et-blanc" panose="020B0500000000000000" pitchFamily="34" charset="0"/>
              </a:rPr>
              <a:t>Fingering it Out!</a:t>
            </a:r>
          </a:p>
        </p:txBody>
      </p:sp>
      <p:sp>
        <p:nvSpPr>
          <p:cNvPr id="3" name="Content Placeholder 2">
            <a:extLst>
              <a:ext uri="{FF2B5EF4-FFF2-40B4-BE49-F238E27FC236}">
                <a16:creationId xmlns:a16="http://schemas.microsoft.com/office/drawing/2014/main" id="{508A2E76-0886-4BB4-97F3-27717BEF7B5C}"/>
              </a:ext>
            </a:extLst>
          </p:cNvPr>
          <p:cNvSpPr>
            <a:spLocks noGrp="1"/>
          </p:cNvSpPr>
          <p:nvPr>
            <p:ph idx="1"/>
          </p:nvPr>
        </p:nvSpPr>
        <p:spPr>
          <a:xfrm>
            <a:off x="5334000" y="1825625"/>
            <a:ext cx="6019800" cy="4351338"/>
          </a:xfrm>
        </p:spPr>
        <p:txBody>
          <a:bodyPr/>
          <a:lstStyle/>
          <a:p>
            <a:pPr marL="0" indent="0">
              <a:buNone/>
            </a:pPr>
            <a:r>
              <a:rPr lang="en-US" dirty="0"/>
              <a:t>Can we invent a new, better, or any way to classify fingerprints for the Effective Detective? </a:t>
            </a:r>
          </a:p>
          <a:p>
            <a:pPr marL="0" indent="0">
              <a:buNone/>
            </a:pPr>
            <a:r>
              <a:rPr lang="en-US" dirty="0"/>
              <a:t>Students fingerprint themselves, compare and classify prints, create a database, and see how we might sort them into categories, just as fingerprint specialists do, in their training to become a more Effective Detective.</a:t>
            </a:r>
          </a:p>
          <a:p>
            <a:pPr marL="0" indent="0">
              <a:buNone/>
            </a:pPr>
            <a:endParaRPr lang="en-US" b="1" dirty="0"/>
          </a:p>
        </p:txBody>
      </p:sp>
    </p:spTree>
    <p:extLst>
      <p:ext uri="{BB962C8B-B14F-4D97-AF65-F5344CB8AC3E}">
        <p14:creationId xmlns:p14="http://schemas.microsoft.com/office/powerpoint/2010/main" val="615174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B158-2731-4A63-9432-4CF68E6ECAB8}"/>
              </a:ext>
            </a:extLst>
          </p:cNvPr>
          <p:cNvSpPr>
            <a:spLocks noGrp="1"/>
          </p:cNvSpPr>
          <p:nvPr>
            <p:ph type="title"/>
          </p:nvPr>
        </p:nvSpPr>
        <p:spPr>
          <a:xfrm>
            <a:off x="457200" y="365125"/>
            <a:ext cx="10896600" cy="1325563"/>
          </a:xfrm>
        </p:spPr>
        <p:txBody>
          <a:bodyPr/>
          <a:lstStyle/>
          <a:p>
            <a:r>
              <a:rPr lang="en-US" dirty="0">
                <a:latin typeface="Noir-et-blanc" panose="020B0500000000000000" pitchFamily="34" charset="0"/>
              </a:rPr>
              <a:t>Ballooning Prints </a:t>
            </a:r>
          </a:p>
        </p:txBody>
      </p:sp>
      <p:sp>
        <p:nvSpPr>
          <p:cNvPr id="3" name="Content Placeholder 2">
            <a:extLst>
              <a:ext uri="{FF2B5EF4-FFF2-40B4-BE49-F238E27FC236}">
                <a16:creationId xmlns:a16="http://schemas.microsoft.com/office/drawing/2014/main" id="{F0115B07-7F99-4582-BA30-E1D284A0D540}"/>
              </a:ext>
            </a:extLst>
          </p:cNvPr>
          <p:cNvSpPr>
            <a:spLocks noGrp="1"/>
          </p:cNvSpPr>
          <p:nvPr>
            <p:ph idx="1"/>
          </p:nvPr>
        </p:nvSpPr>
        <p:spPr>
          <a:xfrm>
            <a:off x="457200" y="1825625"/>
            <a:ext cx="4610100" cy="4351338"/>
          </a:xfrm>
        </p:spPr>
        <p:txBody>
          <a:bodyPr/>
          <a:lstStyle/>
          <a:p>
            <a:pPr marL="0" indent="0">
              <a:buNone/>
            </a:pPr>
            <a:r>
              <a:rPr lang="en-US" dirty="0"/>
              <a:t>Students get to study giant versions of their fingerprints with this fun activity! </a:t>
            </a:r>
          </a:p>
          <a:p>
            <a:pPr marL="0" indent="0">
              <a:buNone/>
            </a:pPr>
            <a:endParaRPr lang="en-US" dirty="0"/>
          </a:p>
        </p:txBody>
      </p:sp>
      <p:pic>
        <p:nvPicPr>
          <p:cNvPr id="4" name="Picture 3" descr="C:\Nora's Documents\AIM 2013\Forensics\fingerprint_balloon.JPG">
            <a:extLst>
              <a:ext uri="{FF2B5EF4-FFF2-40B4-BE49-F238E27FC236}">
                <a16:creationId xmlns:a16="http://schemas.microsoft.com/office/drawing/2014/main" id="{B985AB23-D3D4-468F-B61B-DAD286FB7A65}"/>
              </a:ext>
            </a:extLst>
          </p:cNvPr>
          <p:cNvPicPr/>
          <p:nvPr/>
        </p:nvPicPr>
        <p:blipFill>
          <a:blip r:embed="rId2" cstate="print">
            <a:extLst>
              <a:ext uri="{BEBA8EAE-BF5A-486C-A8C5-ECC9F3942E4B}">
                <a14:imgProps xmlns:a14="http://schemas.microsoft.com/office/drawing/2010/main">
                  <a14:imgLayer r:embed="rId3">
                    <a14:imgEffect>
                      <a14:backgroundRemoval t="0" b="98003" l="9961" r="97786">
                        <a14:foregroundMark x1="30891" y1="55954" x2="53724" y2="94780"/>
                        <a14:foregroundMark x1="28205" y1="69984" x2="42735" y2="95922"/>
                        <a14:backgroundMark x1="15462" y1="53993" x2="27441" y2="89323"/>
                        <a14:backgroundMark x1="83822" y1="8681" x2="74349" y2="651"/>
                        <a14:backgroundMark x1="17969" y1="57986" x2="16471" y2="48655"/>
                        <a14:backgroundMark x1="76335" y1="5990" x2="68359" y2="0"/>
                      </a14:backgroundRemoval>
                    </a14:imgEffect>
                  </a14:imgLayer>
                </a14:imgProps>
              </a:ext>
              <a:ext uri="{28A0092B-C50C-407E-A947-70E740481C1C}">
                <a14:useLocalDpi xmlns:a14="http://schemas.microsoft.com/office/drawing/2010/main"/>
              </a:ext>
            </a:extLst>
          </a:blip>
          <a:srcRect/>
          <a:stretch>
            <a:fillRect/>
          </a:stretch>
        </p:blipFill>
        <p:spPr bwMode="auto">
          <a:xfrm>
            <a:off x="3886200" y="0"/>
            <a:ext cx="8729663" cy="6858000"/>
          </a:xfrm>
          <a:prstGeom prst="rect">
            <a:avLst/>
          </a:prstGeom>
          <a:noFill/>
          <a:ln>
            <a:noFill/>
          </a:ln>
        </p:spPr>
      </p:pic>
    </p:spTree>
    <p:extLst>
      <p:ext uri="{BB962C8B-B14F-4D97-AF65-F5344CB8AC3E}">
        <p14:creationId xmlns:p14="http://schemas.microsoft.com/office/powerpoint/2010/main" val="1666581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7822F-3BE3-4079-92CE-8DAF21668079}"/>
              </a:ext>
            </a:extLst>
          </p:cNvPr>
          <p:cNvSpPr>
            <a:spLocks noGrp="1"/>
          </p:cNvSpPr>
          <p:nvPr>
            <p:ph type="title"/>
          </p:nvPr>
        </p:nvSpPr>
        <p:spPr/>
        <p:txBody>
          <a:bodyPr/>
          <a:lstStyle/>
          <a:p>
            <a:r>
              <a:rPr lang="en-US" dirty="0">
                <a:latin typeface="Noir-et-blanc" panose="020B0500000000000000" pitchFamily="34" charset="0"/>
              </a:rPr>
              <a:t>Printmaking</a:t>
            </a:r>
          </a:p>
        </p:txBody>
      </p:sp>
      <p:sp>
        <p:nvSpPr>
          <p:cNvPr id="3" name="Content Placeholder 2">
            <a:extLst>
              <a:ext uri="{FF2B5EF4-FFF2-40B4-BE49-F238E27FC236}">
                <a16:creationId xmlns:a16="http://schemas.microsoft.com/office/drawing/2014/main" id="{DEA5A4B1-5D26-4D9D-8A0B-24F222C87563}"/>
              </a:ext>
            </a:extLst>
          </p:cNvPr>
          <p:cNvSpPr>
            <a:spLocks noGrp="1"/>
          </p:cNvSpPr>
          <p:nvPr>
            <p:ph idx="1"/>
          </p:nvPr>
        </p:nvSpPr>
        <p:spPr>
          <a:xfrm>
            <a:off x="838200" y="1825625"/>
            <a:ext cx="5334000" cy="4351338"/>
          </a:xfrm>
        </p:spPr>
        <p:txBody>
          <a:bodyPr/>
          <a:lstStyle/>
          <a:p>
            <a:pPr marL="0" indent="0">
              <a:buNone/>
            </a:pPr>
            <a:r>
              <a:rPr lang="en-US" dirty="0"/>
              <a:t>Students create a file of their fingerprints using graphite or ink on a chart or index card for your data base, labeling each print with the identifying finger information. </a:t>
            </a:r>
          </a:p>
        </p:txBody>
      </p:sp>
      <p:pic>
        <p:nvPicPr>
          <p:cNvPr id="7170" name="Picture 2" descr="https://images-na.ssl-images-amazon.com/images/I/61b2mi8tI%2BL.jpg">
            <a:extLst>
              <a:ext uri="{FF2B5EF4-FFF2-40B4-BE49-F238E27FC236}">
                <a16:creationId xmlns:a16="http://schemas.microsoft.com/office/drawing/2014/main" id="{485A5172-65DA-4E69-8B40-D5CF58DFC218}"/>
              </a:ext>
            </a:extLst>
          </p:cNvPr>
          <p:cNvPicPr>
            <a:picLocks noChangeAspect="1" noChangeArrowheads="1"/>
          </p:cNvPicPr>
          <p:nvPr/>
        </p:nvPicPr>
        <p:blipFill>
          <a:blip r:embed="rId2">
            <a:clrChange>
              <a:clrFrom>
                <a:srgbClr val="F8F8F8"/>
              </a:clrFrom>
              <a:clrTo>
                <a:srgbClr val="F8F8F8">
                  <a:alpha val="0"/>
                </a:srgbClr>
              </a:clrTo>
            </a:clrChange>
            <a:extLst>
              <a:ext uri="{28A0092B-C50C-407E-A947-70E740481C1C}">
                <a14:useLocalDpi xmlns:a14="http://schemas.microsoft.com/office/drawing/2010/main"/>
              </a:ext>
            </a:extLst>
          </a:blip>
          <a:srcRect/>
          <a:stretch>
            <a:fillRect/>
          </a:stretch>
        </p:blipFill>
        <p:spPr bwMode="auto">
          <a:xfrm>
            <a:off x="6172200" y="690563"/>
            <a:ext cx="5676900" cy="5665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233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3B5A1-2A8C-4963-8E46-E83B7AEF869E}"/>
              </a:ext>
            </a:extLst>
          </p:cNvPr>
          <p:cNvSpPr>
            <a:spLocks noGrp="1"/>
          </p:cNvSpPr>
          <p:nvPr>
            <p:ph type="title"/>
          </p:nvPr>
        </p:nvSpPr>
        <p:spPr>
          <a:xfrm>
            <a:off x="6257924" y="365125"/>
            <a:ext cx="5095875" cy="1325563"/>
          </a:xfrm>
        </p:spPr>
        <p:txBody>
          <a:bodyPr/>
          <a:lstStyle/>
          <a:p>
            <a:r>
              <a:rPr lang="en-US" dirty="0">
                <a:latin typeface="Noir-et-blanc" panose="020B0500000000000000" pitchFamily="34" charset="0"/>
              </a:rPr>
              <a:t>Compare and Contrast!</a:t>
            </a:r>
          </a:p>
        </p:txBody>
      </p:sp>
      <p:sp>
        <p:nvSpPr>
          <p:cNvPr id="3" name="Content Placeholder 2">
            <a:extLst>
              <a:ext uri="{FF2B5EF4-FFF2-40B4-BE49-F238E27FC236}">
                <a16:creationId xmlns:a16="http://schemas.microsoft.com/office/drawing/2014/main" id="{4F40D090-C985-4CE0-A53E-6D5D8C5C3383}"/>
              </a:ext>
            </a:extLst>
          </p:cNvPr>
          <p:cNvSpPr>
            <a:spLocks noGrp="1"/>
          </p:cNvSpPr>
          <p:nvPr>
            <p:ph idx="1"/>
          </p:nvPr>
        </p:nvSpPr>
        <p:spPr>
          <a:xfrm>
            <a:off x="6257925" y="2225675"/>
            <a:ext cx="5124450" cy="4351338"/>
          </a:xfrm>
        </p:spPr>
        <p:txBody>
          <a:bodyPr/>
          <a:lstStyle/>
          <a:p>
            <a:pPr marL="0" indent="0">
              <a:buNone/>
            </a:pPr>
            <a:r>
              <a:rPr lang="en-US" dirty="0"/>
              <a:t>Then have them use magnifying glasses to compare their prints looking similarities and differences and find loops, whorls, and arches. </a:t>
            </a:r>
          </a:p>
          <a:p>
            <a:pPr marL="0" indent="0">
              <a:buNone/>
            </a:pPr>
            <a:endParaRPr lang="en-US" dirty="0"/>
          </a:p>
        </p:txBody>
      </p:sp>
      <p:pic>
        <p:nvPicPr>
          <p:cNvPr id="4" name="Picture 3" descr="image">
            <a:extLst>
              <a:ext uri="{FF2B5EF4-FFF2-40B4-BE49-F238E27FC236}">
                <a16:creationId xmlns:a16="http://schemas.microsoft.com/office/drawing/2014/main" id="{00B0CB2B-7394-4D5D-8DE5-5F89A3EE075D}"/>
              </a:ext>
            </a:extLst>
          </p:cNvPr>
          <p:cNvPicPr/>
          <p:nvPr/>
        </p:nvPicPr>
        <p:blipFill rotWithShape="1">
          <a:blip r:embed="rId2" r:link="rId3" cstate="print">
            <a:extLst>
              <a:ext uri="{28A0092B-C50C-407E-A947-70E740481C1C}">
                <a14:useLocalDpi xmlns:a14="http://schemas.microsoft.com/office/drawing/2010/main"/>
              </a:ext>
            </a:extLst>
          </a:blip>
          <a:srcRect/>
          <a:stretch>
            <a:fillRect/>
          </a:stretch>
        </p:blipFill>
        <p:spPr bwMode="auto">
          <a:xfrm>
            <a:off x="342900" y="365125"/>
            <a:ext cx="5715000" cy="6016625"/>
          </a:xfrm>
          <a:prstGeom prst="rect">
            <a:avLst/>
          </a:prstGeom>
          <a:noFill/>
          <a:ln>
            <a:noFill/>
          </a:ln>
        </p:spPr>
      </p:pic>
    </p:spTree>
    <p:extLst>
      <p:ext uri="{BB962C8B-B14F-4D97-AF65-F5344CB8AC3E}">
        <p14:creationId xmlns:p14="http://schemas.microsoft.com/office/powerpoint/2010/main" val="1060725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87DD5-B2BA-461A-BF0F-A66458D73C1B}"/>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D905A434-AD07-43D4-A8C1-D8C7A165D246}"/>
              </a:ext>
            </a:extLst>
          </p:cNvPr>
          <p:cNvSpPr>
            <a:spLocks noGrp="1"/>
          </p:cNvSpPr>
          <p:nvPr>
            <p:ph idx="1"/>
          </p:nvPr>
        </p:nvSpPr>
        <p:spPr/>
        <p:txBody>
          <a:bodyPr/>
          <a:lstStyle/>
          <a:p>
            <a:pPr marL="0" indent="0">
              <a:buNone/>
            </a:pPr>
            <a:r>
              <a:rPr lang="en-US" dirty="0"/>
              <a:t> </a:t>
            </a:r>
          </a:p>
        </p:txBody>
      </p:sp>
      <p:pic>
        <p:nvPicPr>
          <p:cNvPr id="5" name="Picture 4">
            <a:extLst>
              <a:ext uri="{FF2B5EF4-FFF2-40B4-BE49-F238E27FC236}">
                <a16:creationId xmlns:a16="http://schemas.microsoft.com/office/drawing/2014/main" id="{593CC85C-C01F-4821-BFD1-63C957521ED9}"/>
              </a:ext>
            </a:extLst>
          </p:cNvPr>
          <p:cNvPicPr>
            <a:picLocks noChangeAspect="1"/>
          </p:cNvPicPr>
          <p:nvPr/>
        </p:nvPicPr>
        <p:blipFill>
          <a:blip r:embed="rId2"/>
          <a:stretch>
            <a:fillRect/>
          </a:stretch>
        </p:blipFill>
        <p:spPr>
          <a:xfrm>
            <a:off x="4881562" y="0"/>
            <a:ext cx="2428875" cy="6931846"/>
          </a:xfrm>
          <a:prstGeom prst="rect">
            <a:avLst/>
          </a:prstGeom>
        </p:spPr>
      </p:pic>
      <p:sp>
        <p:nvSpPr>
          <p:cNvPr id="6" name="Title 1">
            <a:extLst>
              <a:ext uri="{FF2B5EF4-FFF2-40B4-BE49-F238E27FC236}">
                <a16:creationId xmlns:a16="http://schemas.microsoft.com/office/drawing/2014/main" id="{3A1D34D1-D597-4932-982A-BDC659BAB767}"/>
              </a:ext>
            </a:extLst>
          </p:cNvPr>
          <p:cNvSpPr txBox="1">
            <a:spLocks/>
          </p:cNvSpPr>
          <p:nvPr/>
        </p:nvSpPr>
        <p:spPr>
          <a:xfrm>
            <a:off x="311944" y="2675731"/>
            <a:ext cx="50958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Noir-et-blanc" panose="020B0500000000000000" pitchFamily="34" charset="0"/>
              </a:rPr>
              <a:t>What do you have?</a:t>
            </a:r>
          </a:p>
        </p:txBody>
      </p:sp>
    </p:spTree>
    <p:extLst>
      <p:ext uri="{BB962C8B-B14F-4D97-AF65-F5344CB8AC3E}">
        <p14:creationId xmlns:p14="http://schemas.microsoft.com/office/powerpoint/2010/main" val="2298859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83360-C2DD-4E96-BA2F-449E4C853FFD}"/>
              </a:ext>
            </a:extLst>
          </p:cNvPr>
          <p:cNvSpPr>
            <a:spLocks noGrp="1"/>
          </p:cNvSpPr>
          <p:nvPr>
            <p:ph type="title"/>
          </p:nvPr>
        </p:nvSpPr>
        <p:spPr>
          <a:xfrm>
            <a:off x="590550" y="365125"/>
            <a:ext cx="10763250" cy="1325563"/>
          </a:xfrm>
        </p:spPr>
        <p:txBody>
          <a:bodyPr/>
          <a:lstStyle/>
          <a:p>
            <a:r>
              <a:rPr lang="en-US" dirty="0">
                <a:latin typeface="Noir-et-blanc" panose="020B0500000000000000" pitchFamily="34" charset="0"/>
              </a:rPr>
              <a:t>Weather Permitting?</a:t>
            </a:r>
          </a:p>
        </p:txBody>
      </p:sp>
      <p:sp>
        <p:nvSpPr>
          <p:cNvPr id="3" name="Content Placeholder 2">
            <a:extLst>
              <a:ext uri="{FF2B5EF4-FFF2-40B4-BE49-F238E27FC236}">
                <a16:creationId xmlns:a16="http://schemas.microsoft.com/office/drawing/2014/main" id="{E5B3D192-0B5A-46C2-A57A-4710163BE6CC}"/>
              </a:ext>
            </a:extLst>
          </p:cNvPr>
          <p:cNvSpPr>
            <a:spLocks noGrp="1"/>
          </p:cNvSpPr>
          <p:nvPr>
            <p:ph idx="1"/>
          </p:nvPr>
        </p:nvSpPr>
        <p:spPr>
          <a:xfrm>
            <a:off x="590550" y="1500190"/>
            <a:ext cx="5505450" cy="4862512"/>
          </a:xfrm>
        </p:spPr>
        <p:txBody>
          <a:bodyPr>
            <a:normAutofit fontScale="92500" lnSpcReduction="10000"/>
          </a:bodyPr>
          <a:lstStyle/>
          <a:p>
            <a:pPr marL="0" indent="0">
              <a:buNone/>
            </a:pPr>
            <a:r>
              <a:rPr lang="en-US" dirty="0"/>
              <a:t>Test fingerprints on a glass surface for their resistance to "sun" (heat), "snow" (cold) or "rain" (water). Using the classroom elements they have available, ex. conduct the heat test in an oven or microwave or with hot water. Use a freezer or ice cubes inside the glass for the element of cold, and imitate rainfall by spritzing or splashing the glass with water. Examine the fingerprints afterward with a magnifying glass and record the results. Which element and print combination has the best quality after exposure?</a:t>
            </a:r>
          </a:p>
          <a:p>
            <a:pPr marL="0" indent="0">
              <a:buNone/>
            </a:pPr>
            <a:endParaRPr lang="en-US" dirty="0"/>
          </a:p>
        </p:txBody>
      </p:sp>
      <p:pic>
        <p:nvPicPr>
          <p:cNvPr id="4" name="Picture 3">
            <a:extLst>
              <a:ext uri="{FF2B5EF4-FFF2-40B4-BE49-F238E27FC236}">
                <a16:creationId xmlns:a16="http://schemas.microsoft.com/office/drawing/2014/main" id="{E842E320-357F-46E0-AF4D-2F8961A04D37}"/>
              </a:ext>
            </a:extLst>
          </p:cNvPr>
          <p:cNvPicPr>
            <a:picLocks noChangeAspect="1"/>
          </p:cNvPicPr>
          <p:nvPr/>
        </p:nvPicPr>
        <p:blipFill>
          <a:blip r:embed="rId2"/>
          <a:stretch>
            <a:fillRect/>
          </a:stretch>
        </p:blipFill>
        <p:spPr>
          <a:xfrm>
            <a:off x="6217315" y="1502570"/>
            <a:ext cx="5662871" cy="4862512"/>
          </a:xfrm>
          <a:prstGeom prst="rect">
            <a:avLst/>
          </a:prstGeom>
        </p:spPr>
      </p:pic>
    </p:spTree>
    <p:extLst>
      <p:ext uri="{BB962C8B-B14F-4D97-AF65-F5344CB8AC3E}">
        <p14:creationId xmlns:p14="http://schemas.microsoft.com/office/powerpoint/2010/main" val="1241153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1DEF04-99A5-4C70-9DF2-B616834D061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33600" y="0"/>
            <a:ext cx="10058400" cy="6857999"/>
          </a:xfrm>
          <a:prstGeom prst="rect">
            <a:avLst/>
          </a:prstGeom>
        </p:spPr>
      </p:pic>
      <p:sp>
        <p:nvSpPr>
          <p:cNvPr id="2" name="Title 1">
            <a:extLst>
              <a:ext uri="{FF2B5EF4-FFF2-40B4-BE49-F238E27FC236}">
                <a16:creationId xmlns:a16="http://schemas.microsoft.com/office/drawing/2014/main" id="{771C1A32-8F17-4003-99A6-01A2DC073D5E}"/>
              </a:ext>
            </a:extLst>
          </p:cNvPr>
          <p:cNvSpPr>
            <a:spLocks noGrp="1"/>
          </p:cNvSpPr>
          <p:nvPr>
            <p:ph type="title"/>
          </p:nvPr>
        </p:nvSpPr>
        <p:spPr>
          <a:xfrm>
            <a:off x="342900" y="174625"/>
            <a:ext cx="8820150" cy="1325563"/>
          </a:xfrm>
        </p:spPr>
        <p:txBody>
          <a:bodyPr/>
          <a:lstStyle/>
          <a:p>
            <a:r>
              <a:rPr lang="en-US" dirty="0">
                <a:latin typeface="Noir-et-blanc" panose="020B0500000000000000" pitchFamily="34" charset="0"/>
              </a:rPr>
              <a:t>Dusting for Prints</a:t>
            </a:r>
          </a:p>
        </p:txBody>
      </p:sp>
      <p:sp>
        <p:nvSpPr>
          <p:cNvPr id="3" name="Content Placeholder 2">
            <a:extLst>
              <a:ext uri="{FF2B5EF4-FFF2-40B4-BE49-F238E27FC236}">
                <a16:creationId xmlns:a16="http://schemas.microsoft.com/office/drawing/2014/main" id="{F088ECFE-1E11-4C80-8391-99669FA7E62B}"/>
              </a:ext>
            </a:extLst>
          </p:cNvPr>
          <p:cNvSpPr>
            <a:spLocks noGrp="1"/>
          </p:cNvSpPr>
          <p:nvPr>
            <p:ph idx="1"/>
          </p:nvPr>
        </p:nvSpPr>
        <p:spPr>
          <a:xfrm>
            <a:off x="342900" y="1673225"/>
            <a:ext cx="4972050" cy="4351338"/>
          </a:xfrm>
        </p:spPr>
        <p:txBody>
          <a:bodyPr>
            <a:normAutofit/>
          </a:bodyPr>
          <a:lstStyle/>
          <a:p>
            <a:pPr marL="0" indent="0">
              <a:buNone/>
            </a:pPr>
            <a:r>
              <a:rPr lang="en-US" dirty="0"/>
              <a:t>Students dust for fingerprints from ‘evidence’ collected by the Effective Detective at the crime scene and use their recently created fingerprint classification system to match an unknown fingerprint from their known samples. </a:t>
            </a:r>
          </a:p>
          <a:p>
            <a:pPr marL="0" indent="0">
              <a:buNone/>
            </a:pPr>
            <a:r>
              <a:rPr lang="en-US" sz="2000" dirty="0"/>
              <a:t>Note: Getting good results from dusting for fingerprints can be challenging, and may require plenty of practice.</a:t>
            </a:r>
          </a:p>
        </p:txBody>
      </p:sp>
    </p:spTree>
    <p:extLst>
      <p:ext uri="{BB962C8B-B14F-4D97-AF65-F5344CB8AC3E}">
        <p14:creationId xmlns:p14="http://schemas.microsoft.com/office/powerpoint/2010/main" val="1023208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BDC042-94F0-44D5-9AF1-CC2232BD2E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2" name="Title 1">
            <a:extLst>
              <a:ext uri="{FF2B5EF4-FFF2-40B4-BE49-F238E27FC236}">
                <a16:creationId xmlns:a16="http://schemas.microsoft.com/office/drawing/2014/main" id="{5BE342AB-0AAB-485F-9E57-050EA39066BC}"/>
              </a:ext>
            </a:extLst>
          </p:cNvPr>
          <p:cNvSpPr>
            <a:spLocks noGrp="1"/>
          </p:cNvSpPr>
          <p:nvPr>
            <p:ph type="title"/>
          </p:nvPr>
        </p:nvSpPr>
        <p:spPr>
          <a:xfrm>
            <a:off x="495300" y="1050925"/>
            <a:ext cx="10515600" cy="1325563"/>
          </a:xfrm>
        </p:spPr>
        <p:txBody>
          <a:bodyPr>
            <a:normAutofit/>
          </a:bodyPr>
          <a:lstStyle/>
          <a:p>
            <a:r>
              <a:rPr lang="en-US" sz="6600" dirty="0">
                <a:latin typeface="Noir-et-blanc" panose="020B0500000000000000" pitchFamily="34" charset="0"/>
              </a:rPr>
              <a:t>Gumshoe:</a:t>
            </a:r>
          </a:p>
        </p:txBody>
      </p:sp>
      <p:sp>
        <p:nvSpPr>
          <p:cNvPr id="3" name="Content Placeholder 2">
            <a:extLst>
              <a:ext uri="{FF2B5EF4-FFF2-40B4-BE49-F238E27FC236}">
                <a16:creationId xmlns:a16="http://schemas.microsoft.com/office/drawing/2014/main" id="{4A7AD0D5-060C-4E77-9E4E-1004CA5DA972}"/>
              </a:ext>
            </a:extLst>
          </p:cNvPr>
          <p:cNvSpPr>
            <a:spLocks noGrp="1"/>
          </p:cNvSpPr>
          <p:nvPr>
            <p:ph idx="1"/>
          </p:nvPr>
        </p:nvSpPr>
        <p:spPr>
          <a:xfrm>
            <a:off x="495300" y="2606675"/>
            <a:ext cx="10515600" cy="3032125"/>
          </a:xfrm>
        </p:spPr>
        <p:txBody>
          <a:bodyPr/>
          <a:lstStyle/>
          <a:p>
            <a:pPr marL="0" indent="0">
              <a:buNone/>
            </a:pPr>
            <a:r>
              <a:rPr lang="en-US" dirty="0"/>
              <a:t>noun  </a:t>
            </a:r>
            <a:r>
              <a:rPr lang="en-US" dirty="0" err="1"/>
              <a:t>gum·shoe</a:t>
            </a:r>
            <a:r>
              <a:rPr lang="en-US" dirty="0"/>
              <a:t> \ˈ</a:t>
            </a:r>
            <a:r>
              <a:rPr lang="en-US" dirty="0" err="1"/>
              <a:t>gəm</a:t>
            </a:r>
            <a:r>
              <a:rPr lang="en-US" dirty="0"/>
              <a:t>-ˌ</a:t>
            </a:r>
            <a:r>
              <a:rPr lang="en-US" dirty="0" err="1"/>
              <a:t>shü</a:t>
            </a:r>
            <a:r>
              <a:rPr lang="en-US" dirty="0"/>
              <a:t>\ An old slang term for a detective or investigator (police-affiliated or private). </a:t>
            </a:r>
          </a:p>
          <a:p>
            <a:pPr marL="0" indent="0">
              <a:buNone/>
            </a:pPr>
            <a:r>
              <a:rPr lang="en-US" dirty="0"/>
              <a:t>History: Shoes in the late 1800s were made of gum rubber - the soft-soled precursors of the modern sneaker. The phrase "to gumshoe" meant to sneak around quietly and stealthily, as if wearing gumshoes.  By about 1908 the term "gumshoe" was used to refer to a police detective, and the term has stuck ever since (pun intended).</a:t>
            </a:r>
          </a:p>
        </p:txBody>
      </p:sp>
    </p:spTree>
    <p:extLst>
      <p:ext uri="{BB962C8B-B14F-4D97-AF65-F5344CB8AC3E}">
        <p14:creationId xmlns:p14="http://schemas.microsoft.com/office/powerpoint/2010/main" val="4170741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C6B82-47EB-4A4E-AC42-9877CA3DBDCC}"/>
              </a:ext>
            </a:extLst>
          </p:cNvPr>
          <p:cNvSpPr>
            <a:spLocks noGrp="1"/>
          </p:cNvSpPr>
          <p:nvPr>
            <p:ph type="title"/>
          </p:nvPr>
        </p:nvSpPr>
        <p:spPr>
          <a:xfrm>
            <a:off x="5905500" y="365125"/>
            <a:ext cx="5448300" cy="1325563"/>
          </a:xfrm>
        </p:spPr>
        <p:txBody>
          <a:bodyPr/>
          <a:lstStyle/>
          <a:p>
            <a:r>
              <a:rPr lang="en-US" dirty="0">
                <a:latin typeface="Noir-et-blanc" panose="020B0500000000000000" pitchFamily="34" charset="0"/>
              </a:rPr>
              <a:t>Super Discovery!</a:t>
            </a:r>
          </a:p>
        </p:txBody>
      </p:sp>
      <p:sp>
        <p:nvSpPr>
          <p:cNvPr id="3" name="Content Placeholder 2">
            <a:extLst>
              <a:ext uri="{FF2B5EF4-FFF2-40B4-BE49-F238E27FC236}">
                <a16:creationId xmlns:a16="http://schemas.microsoft.com/office/drawing/2014/main" id="{E391AFCA-DA69-4A5C-866E-DBEF45AFB0BC}"/>
              </a:ext>
            </a:extLst>
          </p:cNvPr>
          <p:cNvSpPr>
            <a:spLocks noGrp="1"/>
          </p:cNvSpPr>
          <p:nvPr>
            <p:ph idx="1"/>
          </p:nvPr>
        </p:nvSpPr>
        <p:spPr>
          <a:xfrm>
            <a:off x="5905500" y="1825625"/>
            <a:ext cx="5448300" cy="4351338"/>
          </a:xfrm>
        </p:spPr>
        <p:txBody>
          <a:bodyPr/>
          <a:lstStyle/>
          <a:p>
            <a:pPr marL="0" indent="0">
              <a:buNone/>
            </a:pPr>
            <a:r>
              <a:rPr lang="en-US" dirty="0"/>
              <a:t>Explore the accidental discovery of the modern day use of superglue for developing or ‘fuming’ prints!</a:t>
            </a:r>
          </a:p>
        </p:txBody>
      </p:sp>
      <p:pic>
        <p:nvPicPr>
          <p:cNvPr id="4" name="Picture 3" descr="http://www.forensicsrus.com/images/SupergluePrint.jpg">
            <a:extLst>
              <a:ext uri="{FF2B5EF4-FFF2-40B4-BE49-F238E27FC236}">
                <a16:creationId xmlns:a16="http://schemas.microsoft.com/office/drawing/2014/main" id="{C90A1C3B-3E24-4F84-8B0A-9E45D165DF4E}"/>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781050" y="833121"/>
            <a:ext cx="4419600" cy="5343842"/>
          </a:xfrm>
          <a:prstGeom prst="rect">
            <a:avLst/>
          </a:prstGeom>
          <a:ln w="127000" cap="sq">
            <a:solidFill>
              <a:srgbClr val="000000"/>
            </a:solidFill>
            <a:miter lim="800000"/>
          </a:ln>
          <a:effectLst>
            <a:outerShdw blurRad="57150" dist="50800" dir="2700000" algn="tl" rotWithShape="0">
              <a:srgbClr val="000000">
                <a:alpha val="40000"/>
              </a:srgbClr>
            </a:outerShdw>
          </a:effectLst>
        </p:spPr>
      </p:pic>
      <p:grpSp>
        <p:nvGrpSpPr>
          <p:cNvPr id="5" name="Group 5">
            <a:extLst>
              <a:ext uri="{FF2B5EF4-FFF2-40B4-BE49-F238E27FC236}">
                <a16:creationId xmlns:a16="http://schemas.microsoft.com/office/drawing/2014/main" id="{DC675863-3FBE-462F-B6F5-7A6EC7389DF9}"/>
              </a:ext>
            </a:extLst>
          </p:cNvPr>
          <p:cNvGrpSpPr>
            <a:grpSpLocks/>
          </p:cNvGrpSpPr>
          <p:nvPr/>
        </p:nvGrpSpPr>
        <p:grpSpPr bwMode="auto">
          <a:xfrm>
            <a:off x="10123487" y="59532"/>
            <a:ext cx="2068513" cy="382588"/>
            <a:chOff x="167" y="84"/>
            <a:chExt cx="3259" cy="603"/>
          </a:xfrm>
        </p:grpSpPr>
        <p:pic>
          <p:nvPicPr>
            <p:cNvPr id="6" name="Picture 1" descr="http://scrapbookhut.com/blog/wp-content/uploads/2008/08/foundevidence.gif">
              <a:extLst>
                <a:ext uri="{FF2B5EF4-FFF2-40B4-BE49-F238E27FC236}">
                  <a16:creationId xmlns:a16="http://schemas.microsoft.com/office/drawing/2014/main" id="{2E857B4F-45CA-4ABD-870F-50BF193F0EB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l="35687" t="67287" r="15836" b="16664"/>
            <a:stretch>
              <a:fillRect/>
            </a:stretch>
          </p:blipFill>
          <p:spPr bwMode="auto">
            <a:xfrm>
              <a:off x="167" y="217"/>
              <a:ext cx="1634" cy="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0DEDE042-C8AD-47A5-BEAC-70F0E4A1B141}"/>
                </a:ext>
              </a:extLst>
            </p:cNvPr>
            <p:cNvSpPr txBox="1">
              <a:spLocks noChangeArrowheads="1"/>
            </p:cNvSpPr>
            <p:nvPr/>
          </p:nvSpPr>
          <p:spPr bwMode="auto">
            <a:xfrm>
              <a:off x="1801" y="84"/>
              <a:ext cx="1625"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000"/>
                </a:spcAft>
                <a:buClrTx/>
                <a:buSzTx/>
                <a:buFontTx/>
                <a:buNone/>
                <a:tabLst/>
              </a:pPr>
              <a:r>
                <a:rPr kumimoji="0" lang="en-US" altLang="en-US" sz="1800" b="0" i="0" u="none" strike="noStrike" cap="none" normalizeH="0" baseline="0" dirty="0">
                  <a:ln>
                    <a:noFill/>
                  </a:ln>
                  <a:solidFill>
                    <a:schemeClr val="tx1"/>
                  </a:solidFill>
                  <a:effectLst/>
                  <a:latin typeface="Modern No. 20" panose="02070704070505020303" pitchFamily="18" charset="0"/>
                  <a:ea typeface="Arial" panose="020B0604020202020204" pitchFamily="34" charset="0"/>
                </a:rPr>
                <a:t>45780B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55046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AE80CC-D1A1-4A59-A957-62232F10E32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782174" cy="6858000"/>
          </a:xfrm>
          <a:prstGeom prst="rect">
            <a:avLst/>
          </a:prstGeom>
        </p:spPr>
      </p:pic>
      <p:sp>
        <p:nvSpPr>
          <p:cNvPr id="2" name="Title 1">
            <a:extLst>
              <a:ext uri="{FF2B5EF4-FFF2-40B4-BE49-F238E27FC236}">
                <a16:creationId xmlns:a16="http://schemas.microsoft.com/office/drawing/2014/main" id="{EDB15882-7013-4A1F-ADA7-511160D270DD}"/>
              </a:ext>
            </a:extLst>
          </p:cNvPr>
          <p:cNvSpPr>
            <a:spLocks noGrp="1"/>
          </p:cNvSpPr>
          <p:nvPr>
            <p:ph type="title"/>
          </p:nvPr>
        </p:nvSpPr>
        <p:spPr>
          <a:xfrm>
            <a:off x="6782174" y="365125"/>
            <a:ext cx="4571626" cy="1325563"/>
          </a:xfrm>
        </p:spPr>
        <p:txBody>
          <a:bodyPr/>
          <a:lstStyle/>
          <a:p>
            <a:r>
              <a:rPr lang="en-US" dirty="0">
                <a:latin typeface="Noir-et-blanc" panose="020B0500000000000000" pitchFamily="34" charset="0"/>
              </a:rPr>
              <a:t>Leaving an Impression</a:t>
            </a:r>
          </a:p>
        </p:txBody>
      </p:sp>
      <p:sp>
        <p:nvSpPr>
          <p:cNvPr id="3" name="Content Placeholder 2">
            <a:extLst>
              <a:ext uri="{FF2B5EF4-FFF2-40B4-BE49-F238E27FC236}">
                <a16:creationId xmlns:a16="http://schemas.microsoft.com/office/drawing/2014/main" id="{C6E7E911-2604-4DB2-BAD5-ABBBB4152FBA}"/>
              </a:ext>
            </a:extLst>
          </p:cNvPr>
          <p:cNvSpPr>
            <a:spLocks noGrp="1"/>
          </p:cNvSpPr>
          <p:nvPr>
            <p:ph idx="1"/>
          </p:nvPr>
        </p:nvSpPr>
        <p:spPr>
          <a:xfrm>
            <a:off x="6782174" y="1690688"/>
            <a:ext cx="4571626" cy="4351338"/>
          </a:xfrm>
        </p:spPr>
        <p:txBody>
          <a:bodyPr>
            <a:normAutofit lnSpcReduction="10000"/>
          </a:bodyPr>
          <a:lstStyle/>
          <a:p>
            <a:pPr marL="0" indent="0">
              <a:buNone/>
            </a:pPr>
            <a:r>
              <a:rPr lang="en-US" dirty="0"/>
              <a:t>Impression evidence is very important in the field of forensic science. Impressions that are left behind at a crime scene can provide clues as to the object or individual who may have left the mark. </a:t>
            </a:r>
          </a:p>
          <a:p>
            <a:pPr marL="0" indent="0">
              <a:buNone/>
            </a:pPr>
            <a:r>
              <a:rPr lang="en-US" dirty="0"/>
              <a:t>We’ll explore two of the many types of impression evidence—footwear impressions and bite marks.</a:t>
            </a:r>
          </a:p>
        </p:txBody>
      </p:sp>
      <p:grpSp>
        <p:nvGrpSpPr>
          <p:cNvPr id="10" name="Group 5">
            <a:extLst>
              <a:ext uri="{FF2B5EF4-FFF2-40B4-BE49-F238E27FC236}">
                <a16:creationId xmlns:a16="http://schemas.microsoft.com/office/drawing/2014/main" id="{E5D25985-8B3E-4462-B393-D9BCEEEB4268}"/>
              </a:ext>
            </a:extLst>
          </p:cNvPr>
          <p:cNvGrpSpPr>
            <a:grpSpLocks/>
          </p:cNvGrpSpPr>
          <p:nvPr/>
        </p:nvGrpSpPr>
        <p:grpSpPr bwMode="auto">
          <a:xfrm>
            <a:off x="10123487" y="59532"/>
            <a:ext cx="2068513" cy="382588"/>
            <a:chOff x="167" y="84"/>
            <a:chExt cx="3259" cy="603"/>
          </a:xfrm>
        </p:grpSpPr>
        <p:pic>
          <p:nvPicPr>
            <p:cNvPr id="11" name="Picture 1" descr="http://scrapbookhut.com/blog/wp-content/uploads/2008/08/foundevidence.gif">
              <a:extLst>
                <a:ext uri="{FF2B5EF4-FFF2-40B4-BE49-F238E27FC236}">
                  <a16:creationId xmlns:a16="http://schemas.microsoft.com/office/drawing/2014/main" id="{32637721-D118-40B7-BB84-9B69EFB27F8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l="35687" t="67287" r="15836" b="16664"/>
            <a:stretch>
              <a:fillRect/>
            </a:stretch>
          </p:blipFill>
          <p:spPr bwMode="auto">
            <a:xfrm>
              <a:off x="167" y="217"/>
              <a:ext cx="1634" cy="33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
              <a:extLst>
                <a:ext uri="{FF2B5EF4-FFF2-40B4-BE49-F238E27FC236}">
                  <a16:creationId xmlns:a16="http://schemas.microsoft.com/office/drawing/2014/main" id="{0E0EBF29-B1B3-45DE-BD97-AA9626D23B30}"/>
                </a:ext>
              </a:extLst>
            </p:cNvPr>
            <p:cNvSpPr txBox="1">
              <a:spLocks noChangeArrowheads="1"/>
            </p:cNvSpPr>
            <p:nvPr/>
          </p:nvSpPr>
          <p:spPr bwMode="auto">
            <a:xfrm>
              <a:off x="1801" y="84"/>
              <a:ext cx="1625"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000"/>
                </a:spcAft>
                <a:buClrTx/>
                <a:buSzTx/>
                <a:buFontTx/>
                <a:buNone/>
                <a:tabLst/>
              </a:pPr>
              <a:r>
                <a:rPr kumimoji="0" lang="en-US" altLang="en-US" sz="1800" b="0" i="0" u="none" strike="noStrike" cap="none" normalizeH="0" baseline="0" dirty="0">
                  <a:ln>
                    <a:noFill/>
                  </a:ln>
                  <a:solidFill>
                    <a:schemeClr val="tx1"/>
                  </a:solidFill>
                  <a:effectLst/>
                  <a:latin typeface="Modern No. 20" panose="02070704070505020303" pitchFamily="18" charset="0"/>
                  <a:ea typeface="Arial" panose="020B0604020202020204" pitchFamily="34" charset="0"/>
                </a:rPr>
                <a:t>45780B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346054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5A631C-9337-4CEF-9693-9A8C09745BED}"/>
              </a:ext>
            </a:extLst>
          </p:cNvPr>
          <p:cNvPicPr>
            <a:picLocks noChangeAspect="1"/>
          </p:cNvPicPr>
          <p:nvPr/>
        </p:nvPicPr>
        <p:blipFill>
          <a:blip r:embed="rId2"/>
          <a:stretch>
            <a:fillRect/>
          </a:stretch>
        </p:blipFill>
        <p:spPr>
          <a:xfrm flipH="1">
            <a:off x="4657725" y="1771650"/>
            <a:ext cx="7534275" cy="5086350"/>
          </a:xfrm>
          <a:prstGeom prst="rect">
            <a:avLst/>
          </a:prstGeom>
        </p:spPr>
      </p:pic>
      <p:sp>
        <p:nvSpPr>
          <p:cNvPr id="2" name="Title 1">
            <a:extLst>
              <a:ext uri="{FF2B5EF4-FFF2-40B4-BE49-F238E27FC236}">
                <a16:creationId xmlns:a16="http://schemas.microsoft.com/office/drawing/2014/main" id="{D87BF518-71D8-4AA8-9197-4FC361DF15E0}"/>
              </a:ext>
            </a:extLst>
          </p:cNvPr>
          <p:cNvSpPr>
            <a:spLocks noGrp="1"/>
          </p:cNvSpPr>
          <p:nvPr>
            <p:ph type="title"/>
          </p:nvPr>
        </p:nvSpPr>
        <p:spPr/>
        <p:txBody>
          <a:bodyPr/>
          <a:lstStyle/>
          <a:p>
            <a:r>
              <a:rPr lang="en-US" dirty="0">
                <a:latin typeface="Noir-et-blanc" panose="020B0500000000000000" pitchFamily="34" charset="0"/>
              </a:rPr>
              <a:t>Bite Marks</a:t>
            </a:r>
          </a:p>
        </p:txBody>
      </p:sp>
      <p:sp>
        <p:nvSpPr>
          <p:cNvPr id="3" name="Content Placeholder 2">
            <a:extLst>
              <a:ext uri="{FF2B5EF4-FFF2-40B4-BE49-F238E27FC236}">
                <a16:creationId xmlns:a16="http://schemas.microsoft.com/office/drawing/2014/main" id="{A6F3CEB8-A877-4D3E-A8D7-30C17472B9E7}"/>
              </a:ext>
            </a:extLst>
          </p:cNvPr>
          <p:cNvSpPr>
            <a:spLocks noGrp="1"/>
          </p:cNvSpPr>
          <p:nvPr>
            <p:ph idx="1"/>
          </p:nvPr>
        </p:nvSpPr>
        <p:spPr>
          <a:xfrm>
            <a:off x="838200" y="2896594"/>
            <a:ext cx="3819525" cy="3332756"/>
          </a:xfrm>
        </p:spPr>
        <p:txBody>
          <a:bodyPr>
            <a:normAutofit/>
          </a:bodyPr>
          <a:lstStyle/>
          <a:p>
            <a:pPr marL="0" indent="0">
              <a:buNone/>
            </a:pPr>
            <a:r>
              <a:rPr lang="en-US" dirty="0"/>
              <a:t>Explore how forensic dentists use dental marks and analyze teeth to identify age and more! And learn how a few dishonest dentists caused a whole lot of heartache!</a:t>
            </a:r>
          </a:p>
        </p:txBody>
      </p:sp>
      <p:sp>
        <p:nvSpPr>
          <p:cNvPr id="5" name="TextBox 4">
            <a:extLst>
              <a:ext uri="{FF2B5EF4-FFF2-40B4-BE49-F238E27FC236}">
                <a16:creationId xmlns:a16="http://schemas.microsoft.com/office/drawing/2014/main" id="{20DCAEAD-21B2-4ED7-BAE0-B644868E8FDB}"/>
              </a:ext>
            </a:extLst>
          </p:cNvPr>
          <p:cNvSpPr txBox="1"/>
          <p:nvPr/>
        </p:nvSpPr>
        <p:spPr>
          <a:xfrm>
            <a:off x="838200" y="1571031"/>
            <a:ext cx="8191500" cy="1384995"/>
          </a:xfrm>
          <a:prstGeom prst="rect">
            <a:avLst/>
          </a:prstGeom>
          <a:noFill/>
        </p:spPr>
        <p:txBody>
          <a:bodyPr wrap="square" rtlCol="0">
            <a:spAutoFit/>
          </a:bodyPr>
          <a:lstStyle/>
          <a:p>
            <a:r>
              <a:rPr lang="en-US" sz="2800" dirty="0"/>
              <a:t>Forensic Odontology (dentistry) has been used as far back as the Roman Empire to identify victims of crime and other mishaps. </a:t>
            </a:r>
          </a:p>
        </p:txBody>
      </p:sp>
      <p:grpSp>
        <p:nvGrpSpPr>
          <p:cNvPr id="6" name="Group 5">
            <a:extLst>
              <a:ext uri="{FF2B5EF4-FFF2-40B4-BE49-F238E27FC236}">
                <a16:creationId xmlns:a16="http://schemas.microsoft.com/office/drawing/2014/main" id="{3AD2C4BE-3AAC-49DB-A436-66537F15B8F5}"/>
              </a:ext>
            </a:extLst>
          </p:cNvPr>
          <p:cNvGrpSpPr>
            <a:grpSpLocks/>
          </p:cNvGrpSpPr>
          <p:nvPr/>
        </p:nvGrpSpPr>
        <p:grpSpPr bwMode="auto">
          <a:xfrm>
            <a:off x="10123487" y="59532"/>
            <a:ext cx="2068513" cy="382588"/>
            <a:chOff x="167" y="84"/>
            <a:chExt cx="3259" cy="603"/>
          </a:xfrm>
        </p:grpSpPr>
        <p:pic>
          <p:nvPicPr>
            <p:cNvPr id="7" name="Picture 1" descr="http://scrapbookhut.com/blog/wp-content/uploads/2008/08/foundevidence.gif">
              <a:extLst>
                <a:ext uri="{FF2B5EF4-FFF2-40B4-BE49-F238E27FC236}">
                  <a16:creationId xmlns:a16="http://schemas.microsoft.com/office/drawing/2014/main" id="{5F388FDB-2B60-46A5-8CFB-70D027B84DE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l="35687" t="67287" r="15836" b="16664"/>
            <a:stretch>
              <a:fillRect/>
            </a:stretch>
          </p:blipFill>
          <p:spPr bwMode="auto">
            <a:xfrm>
              <a:off x="167" y="217"/>
              <a:ext cx="1634" cy="33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22B0C06F-0244-4A44-860A-7160CE9A49B3}"/>
                </a:ext>
              </a:extLst>
            </p:cNvPr>
            <p:cNvSpPr txBox="1">
              <a:spLocks noChangeArrowheads="1"/>
            </p:cNvSpPr>
            <p:nvPr/>
          </p:nvSpPr>
          <p:spPr bwMode="auto">
            <a:xfrm>
              <a:off x="1801" y="84"/>
              <a:ext cx="1625"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000"/>
                </a:spcAft>
                <a:buClrTx/>
                <a:buSzTx/>
                <a:buFontTx/>
                <a:buNone/>
                <a:tabLst/>
              </a:pPr>
              <a:r>
                <a:rPr kumimoji="0" lang="en-US" altLang="en-US" sz="1800" b="0" i="0" u="none" strike="noStrike" cap="none" normalizeH="0" baseline="0" dirty="0">
                  <a:ln>
                    <a:noFill/>
                  </a:ln>
                  <a:solidFill>
                    <a:schemeClr val="tx1"/>
                  </a:solidFill>
                  <a:effectLst/>
                  <a:latin typeface="Modern No. 20" panose="02070704070505020303" pitchFamily="18" charset="0"/>
                  <a:ea typeface="Arial" panose="020B0604020202020204" pitchFamily="34" charset="0"/>
                </a:rPr>
                <a:t>45780B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776672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D5279-3460-46C4-AE2B-1B8E2CC86170}"/>
              </a:ext>
            </a:extLst>
          </p:cNvPr>
          <p:cNvSpPr>
            <a:spLocks noGrp="1"/>
          </p:cNvSpPr>
          <p:nvPr>
            <p:ph type="title"/>
          </p:nvPr>
        </p:nvSpPr>
        <p:spPr>
          <a:xfrm>
            <a:off x="838200" y="150811"/>
            <a:ext cx="10515600" cy="1325563"/>
          </a:xfrm>
        </p:spPr>
        <p:txBody>
          <a:bodyPr/>
          <a:lstStyle/>
          <a:p>
            <a:r>
              <a:rPr lang="en-US" dirty="0">
                <a:latin typeface="Noir-et-blanc" panose="020B0500000000000000" pitchFamily="34" charset="0"/>
              </a:rPr>
              <a:t>Do You Know When Your Teeth Come In?</a:t>
            </a:r>
          </a:p>
        </p:txBody>
      </p:sp>
      <p:sp>
        <p:nvSpPr>
          <p:cNvPr id="3" name="Content Placeholder 2">
            <a:extLst>
              <a:ext uri="{FF2B5EF4-FFF2-40B4-BE49-F238E27FC236}">
                <a16:creationId xmlns:a16="http://schemas.microsoft.com/office/drawing/2014/main" id="{629F8CEA-B4B5-409F-BF9D-10BF7F0079E9}"/>
              </a:ext>
            </a:extLst>
          </p:cNvPr>
          <p:cNvSpPr>
            <a:spLocks noGrp="1"/>
          </p:cNvSpPr>
          <p:nvPr>
            <p:ph idx="1"/>
          </p:nvPr>
        </p:nvSpPr>
        <p:spPr/>
        <p:txBody>
          <a:bodyPr/>
          <a:lstStyle/>
          <a:p>
            <a:pPr marL="0" indent="0">
              <a:buNone/>
            </a:pPr>
            <a:r>
              <a:rPr lang="en-US" dirty="0"/>
              <a:t> </a:t>
            </a:r>
          </a:p>
        </p:txBody>
      </p:sp>
      <p:pic>
        <p:nvPicPr>
          <p:cNvPr id="4" name="Picture 3">
            <a:extLst>
              <a:ext uri="{FF2B5EF4-FFF2-40B4-BE49-F238E27FC236}">
                <a16:creationId xmlns:a16="http://schemas.microsoft.com/office/drawing/2014/main" id="{7DCEB425-EA8E-42C5-9DC5-6411B489F076}"/>
              </a:ext>
            </a:extLst>
          </p:cNvPr>
          <p:cNvPicPr>
            <a:picLocks noChangeAspect="1"/>
          </p:cNvPicPr>
          <p:nvPr/>
        </p:nvPicPr>
        <p:blipFill>
          <a:blip r:embed="rId2"/>
          <a:stretch>
            <a:fillRect/>
          </a:stretch>
        </p:blipFill>
        <p:spPr>
          <a:xfrm>
            <a:off x="2033586" y="1219200"/>
            <a:ext cx="7186827" cy="5448299"/>
          </a:xfrm>
          <a:prstGeom prst="rect">
            <a:avLst/>
          </a:prstGeom>
        </p:spPr>
      </p:pic>
      <p:grpSp>
        <p:nvGrpSpPr>
          <p:cNvPr id="5" name="Group 5">
            <a:extLst>
              <a:ext uri="{FF2B5EF4-FFF2-40B4-BE49-F238E27FC236}">
                <a16:creationId xmlns:a16="http://schemas.microsoft.com/office/drawing/2014/main" id="{6CF6F593-FCCD-4693-9D5F-31E87BDC552F}"/>
              </a:ext>
            </a:extLst>
          </p:cNvPr>
          <p:cNvGrpSpPr>
            <a:grpSpLocks/>
          </p:cNvGrpSpPr>
          <p:nvPr/>
        </p:nvGrpSpPr>
        <p:grpSpPr bwMode="auto">
          <a:xfrm>
            <a:off x="10123487" y="59532"/>
            <a:ext cx="2068513" cy="382588"/>
            <a:chOff x="167" y="84"/>
            <a:chExt cx="3259" cy="603"/>
          </a:xfrm>
        </p:grpSpPr>
        <p:pic>
          <p:nvPicPr>
            <p:cNvPr id="6" name="Picture 1" descr="http://scrapbookhut.com/blog/wp-content/uploads/2008/08/foundevidence.gif">
              <a:extLst>
                <a:ext uri="{FF2B5EF4-FFF2-40B4-BE49-F238E27FC236}">
                  <a16:creationId xmlns:a16="http://schemas.microsoft.com/office/drawing/2014/main" id="{06438B00-0EC7-474B-8FBE-CD8290D1E1B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l="35687" t="67287" r="15836" b="16664"/>
            <a:stretch>
              <a:fillRect/>
            </a:stretch>
          </p:blipFill>
          <p:spPr bwMode="auto">
            <a:xfrm>
              <a:off x="167" y="217"/>
              <a:ext cx="1634" cy="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AF1045D9-7344-4811-8304-3511AE1EFDDB}"/>
                </a:ext>
              </a:extLst>
            </p:cNvPr>
            <p:cNvSpPr txBox="1">
              <a:spLocks noChangeArrowheads="1"/>
            </p:cNvSpPr>
            <p:nvPr/>
          </p:nvSpPr>
          <p:spPr bwMode="auto">
            <a:xfrm>
              <a:off x="1801" y="84"/>
              <a:ext cx="1625"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000"/>
                </a:spcAft>
                <a:buClrTx/>
                <a:buSzTx/>
                <a:buFontTx/>
                <a:buNone/>
                <a:tabLst/>
              </a:pPr>
              <a:r>
                <a:rPr kumimoji="0" lang="en-US" altLang="en-US" sz="1800" b="0" i="0" u="none" strike="noStrike" cap="none" normalizeH="0" baseline="0" dirty="0">
                  <a:ln>
                    <a:noFill/>
                  </a:ln>
                  <a:solidFill>
                    <a:schemeClr val="tx1"/>
                  </a:solidFill>
                  <a:effectLst/>
                  <a:latin typeface="Modern No. 20" panose="02070704070505020303" pitchFamily="18" charset="0"/>
                  <a:ea typeface="Arial" panose="020B0604020202020204" pitchFamily="34" charset="0"/>
                </a:rPr>
                <a:t>45780B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723971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93EE65-1B68-4FBC-9864-F4B5D9A4BD39}"/>
              </a:ext>
            </a:extLst>
          </p:cNvPr>
          <p:cNvSpPr>
            <a:spLocks noGrp="1"/>
          </p:cNvSpPr>
          <p:nvPr>
            <p:ph idx="1"/>
          </p:nvPr>
        </p:nvSpPr>
        <p:spPr/>
        <p:txBody>
          <a:bodyPr/>
          <a:lstStyle/>
          <a:p>
            <a:pPr marL="0" indent="0">
              <a:buNone/>
            </a:pPr>
            <a:r>
              <a:rPr lang="en-US" dirty="0"/>
              <a:t> </a:t>
            </a:r>
          </a:p>
        </p:txBody>
      </p:sp>
      <p:pic>
        <p:nvPicPr>
          <p:cNvPr id="4" name="Picture 3">
            <a:extLst>
              <a:ext uri="{FF2B5EF4-FFF2-40B4-BE49-F238E27FC236}">
                <a16:creationId xmlns:a16="http://schemas.microsoft.com/office/drawing/2014/main" id="{9861AA97-BB7A-44D9-90C4-E4F45F9BA91B}"/>
              </a:ext>
            </a:extLst>
          </p:cNvPr>
          <p:cNvPicPr>
            <a:picLocks noChangeAspect="1"/>
          </p:cNvPicPr>
          <p:nvPr/>
        </p:nvPicPr>
        <p:blipFill>
          <a:blip r:embed="rId2"/>
          <a:stretch>
            <a:fillRect/>
          </a:stretch>
        </p:blipFill>
        <p:spPr>
          <a:xfrm>
            <a:off x="2021328" y="1291431"/>
            <a:ext cx="7234944" cy="5419725"/>
          </a:xfrm>
          <a:prstGeom prst="rect">
            <a:avLst/>
          </a:prstGeom>
        </p:spPr>
      </p:pic>
      <p:sp>
        <p:nvSpPr>
          <p:cNvPr id="2" name="Title 1">
            <a:extLst>
              <a:ext uri="{FF2B5EF4-FFF2-40B4-BE49-F238E27FC236}">
                <a16:creationId xmlns:a16="http://schemas.microsoft.com/office/drawing/2014/main" id="{1498EB67-E5BC-45BB-A609-F3E425161ABF}"/>
              </a:ext>
            </a:extLst>
          </p:cNvPr>
          <p:cNvSpPr>
            <a:spLocks noGrp="1"/>
          </p:cNvSpPr>
          <p:nvPr>
            <p:ph type="title"/>
          </p:nvPr>
        </p:nvSpPr>
        <p:spPr/>
        <p:txBody>
          <a:bodyPr/>
          <a:lstStyle/>
          <a:p>
            <a:pPr algn="ctr"/>
            <a:r>
              <a:rPr lang="en-US" dirty="0">
                <a:latin typeface="Noir-et-blanc" panose="020B0500000000000000" pitchFamily="34" charset="0"/>
              </a:rPr>
              <a:t>How could knowing this help investigators?</a:t>
            </a:r>
          </a:p>
        </p:txBody>
      </p:sp>
      <p:grpSp>
        <p:nvGrpSpPr>
          <p:cNvPr id="5" name="Group 5">
            <a:extLst>
              <a:ext uri="{FF2B5EF4-FFF2-40B4-BE49-F238E27FC236}">
                <a16:creationId xmlns:a16="http://schemas.microsoft.com/office/drawing/2014/main" id="{0DDB0562-7EF2-4DFB-B45B-385695E2B749}"/>
              </a:ext>
            </a:extLst>
          </p:cNvPr>
          <p:cNvGrpSpPr>
            <a:grpSpLocks/>
          </p:cNvGrpSpPr>
          <p:nvPr/>
        </p:nvGrpSpPr>
        <p:grpSpPr bwMode="auto">
          <a:xfrm>
            <a:off x="10123487" y="59532"/>
            <a:ext cx="2068513" cy="382588"/>
            <a:chOff x="167" y="84"/>
            <a:chExt cx="3259" cy="603"/>
          </a:xfrm>
        </p:grpSpPr>
        <p:pic>
          <p:nvPicPr>
            <p:cNvPr id="6" name="Picture 1" descr="http://scrapbookhut.com/blog/wp-content/uploads/2008/08/foundevidence.gif">
              <a:extLst>
                <a:ext uri="{FF2B5EF4-FFF2-40B4-BE49-F238E27FC236}">
                  <a16:creationId xmlns:a16="http://schemas.microsoft.com/office/drawing/2014/main" id="{30325E25-EF11-47FF-BFB2-AEFCE2D7325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l="35687" t="67287" r="15836" b="16664"/>
            <a:stretch>
              <a:fillRect/>
            </a:stretch>
          </p:blipFill>
          <p:spPr bwMode="auto">
            <a:xfrm>
              <a:off x="167" y="217"/>
              <a:ext cx="1634" cy="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9E461F45-9323-4888-BCC9-D3C9F532F2DC}"/>
                </a:ext>
              </a:extLst>
            </p:cNvPr>
            <p:cNvSpPr txBox="1">
              <a:spLocks noChangeArrowheads="1"/>
            </p:cNvSpPr>
            <p:nvPr/>
          </p:nvSpPr>
          <p:spPr bwMode="auto">
            <a:xfrm>
              <a:off x="1801" y="84"/>
              <a:ext cx="1625"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000"/>
                </a:spcAft>
                <a:buClrTx/>
                <a:buSzTx/>
                <a:buFontTx/>
                <a:buNone/>
                <a:tabLst/>
              </a:pPr>
              <a:r>
                <a:rPr kumimoji="0" lang="en-US" altLang="en-US" sz="1800" b="0" i="0" u="none" strike="noStrike" cap="none" normalizeH="0" baseline="0" dirty="0">
                  <a:ln>
                    <a:noFill/>
                  </a:ln>
                  <a:solidFill>
                    <a:schemeClr val="tx1"/>
                  </a:solidFill>
                  <a:effectLst/>
                  <a:latin typeface="Modern No. 20" panose="02070704070505020303" pitchFamily="18" charset="0"/>
                  <a:ea typeface="Arial" panose="020B0604020202020204" pitchFamily="34" charset="0"/>
                </a:rPr>
                <a:t>45780B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4282039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B525D4-6555-4BFB-9ACD-B2D4D68FDED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38800" y="0"/>
            <a:ext cx="6858000" cy="6858000"/>
          </a:xfrm>
          <a:prstGeom prst="rect">
            <a:avLst/>
          </a:prstGeom>
        </p:spPr>
      </p:pic>
      <p:sp>
        <p:nvSpPr>
          <p:cNvPr id="2" name="Title 1">
            <a:extLst>
              <a:ext uri="{FF2B5EF4-FFF2-40B4-BE49-F238E27FC236}">
                <a16:creationId xmlns:a16="http://schemas.microsoft.com/office/drawing/2014/main" id="{A1D00737-7A64-4FE6-B55A-480F8700F4E4}"/>
              </a:ext>
            </a:extLst>
          </p:cNvPr>
          <p:cNvSpPr>
            <a:spLocks noGrp="1"/>
          </p:cNvSpPr>
          <p:nvPr>
            <p:ph type="title"/>
          </p:nvPr>
        </p:nvSpPr>
        <p:spPr>
          <a:xfrm>
            <a:off x="204260" y="365125"/>
            <a:ext cx="11149540" cy="1325563"/>
          </a:xfrm>
        </p:spPr>
        <p:txBody>
          <a:bodyPr/>
          <a:lstStyle/>
          <a:p>
            <a:r>
              <a:rPr lang="en-US" dirty="0">
                <a:latin typeface="Noir-et-blanc" panose="020B0500000000000000" pitchFamily="34" charset="0"/>
              </a:rPr>
              <a:t>Taking a Bite Out of Crime</a:t>
            </a:r>
          </a:p>
        </p:txBody>
      </p:sp>
      <p:sp>
        <p:nvSpPr>
          <p:cNvPr id="3" name="Content Placeholder 2">
            <a:extLst>
              <a:ext uri="{FF2B5EF4-FFF2-40B4-BE49-F238E27FC236}">
                <a16:creationId xmlns:a16="http://schemas.microsoft.com/office/drawing/2014/main" id="{43F9F0A2-A45A-48ED-A543-BA5319DEC400}"/>
              </a:ext>
            </a:extLst>
          </p:cNvPr>
          <p:cNvSpPr>
            <a:spLocks noGrp="1"/>
          </p:cNvSpPr>
          <p:nvPr>
            <p:ph idx="1"/>
          </p:nvPr>
        </p:nvSpPr>
        <p:spPr>
          <a:xfrm>
            <a:off x="204260" y="1901825"/>
            <a:ext cx="6539440" cy="4351338"/>
          </a:xfrm>
        </p:spPr>
        <p:txBody>
          <a:bodyPr/>
          <a:lstStyle/>
          <a:p>
            <a:pPr marL="0" indent="0">
              <a:buNone/>
            </a:pPr>
            <a:r>
              <a:rPr lang="en-US" dirty="0"/>
              <a:t>To have Probationary Gumshoes become handy at the science of forensic dentistry the Effective Detective wants them to get a bit of practice at making good impressions!</a:t>
            </a:r>
          </a:p>
          <a:p>
            <a:pPr marL="0" indent="0">
              <a:buNone/>
            </a:pPr>
            <a:endParaRPr lang="en-US" dirty="0"/>
          </a:p>
        </p:txBody>
      </p:sp>
    </p:spTree>
    <p:extLst>
      <p:ext uri="{BB962C8B-B14F-4D97-AF65-F5344CB8AC3E}">
        <p14:creationId xmlns:p14="http://schemas.microsoft.com/office/powerpoint/2010/main" val="340745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2FB192-0C3E-4CD2-AD3C-154FCFB272A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6991350" y="0"/>
            <a:ext cx="5200650" cy="6858000"/>
          </a:xfrm>
          <a:prstGeom prst="rect">
            <a:avLst/>
          </a:prstGeom>
        </p:spPr>
      </p:pic>
      <p:sp>
        <p:nvSpPr>
          <p:cNvPr id="2" name="Title 1">
            <a:extLst>
              <a:ext uri="{FF2B5EF4-FFF2-40B4-BE49-F238E27FC236}">
                <a16:creationId xmlns:a16="http://schemas.microsoft.com/office/drawing/2014/main" id="{51EFFC54-FB8F-4F4A-9A2F-5AF6EDADC289}"/>
              </a:ext>
            </a:extLst>
          </p:cNvPr>
          <p:cNvSpPr>
            <a:spLocks noGrp="1"/>
          </p:cNvSpPr>
          <p:nvPr>
            <p:ph type="title"/>
          </p:nvPr>
        </p:nvSpPr>
        <p:spPr/>
        <p:txBody>
          <a:bodyPr/>
          <a:lstStyle/>
          <a:p>
            <a:r>
              <a:rPr lang="en-US" dirty="0">
                <a:latin typeface="Noir-et-blanc" panose="020B0500000000000000" pitchFamily="34" charset="0"/>
              </a:rPr>
              <a:t>Dental Database</a:t>
            </a:r>
          </a:p>
        </p:txBody>
      </p:sp>
      <p:sp>
        <p:nvSpPr>
          <p:cNvPr id="3" name="Content Placeholder 2">
            <a:extLst>
              <a:ext uri="{FF2B5EF4-FFF2-40B4-BE49-F238E27FC236}">
                <a16:creationId xmlns:a16="http://schemas.microsoft.com/office/drawing/2014/main" id="{B884A41F-DD02-4854-BF51-E3A8D5357AFC}"/>
              </a:ext>
            </a:extLst>
          </p:cNvPr>
          <p:cNvSpPr>
            <a:spLocks noGrp="1"/>
          </p:cNvSpPr>
          <p:nvPr>
            <p:ph idx="1"/>
          </p:nvPr>
        </p:nvSpPr>
        <p:spPr>
          <a:xfrm>
            <a:off x="838200" y="1825625"/>
            <a:ext cx="6153150" cy="4351338"/>
          </a:xfrm>
        </p:spPr>
        <p:txBody>
          <a:bodyPr>
            <a:normAutofit lnSpcReduction="10000"/>
          </a:bodyPr>
          <a:lstStyle/>
          <a:p>
            <a:pPr marL="0" indent="0">
              <a:buNone/>
            </a:pPr>
            <a:r>
              <a:rPr lang="en-US" dirty="0"/>
              <a:t>Using Styrofoam plates, markers, and transparencies students create a record of your unique bite pattern. Measure, note unique characteristics, and label teeth impressions (referencing the tooth chart for help with correct terminology, ex. missing lateral incisor.)</a:t>
            </a:r>
          </a:p>
          <a:p>
            <a:pPr marL="0" indent="0">
              <a:buNone/>
            </a:pPr>
            <a:r>
              <a:rPr lang="en-US" dirty="0"/>
              <a:t>Then see if you can conquer the Effective Detective’s Case File Challenge and explore the Crime Scene Connection using Air Heads or </a:t>
            </a:r>
            <a:r>
              <a:rPr lang="en-US" dirty="0" err="1"/>
              <a:t>Laffy</a:t>
            </a:r>
            <a:r>
              <a:rPr lang="en-US" dirty="0"/>
              <a:t> Taffy!</a:t>
            </a:r>
          </a:p>
        </p:txBody>
      </p:sp>
      <p:grpSp>
        <p:nvGrpSpPr>
          <p:cNvPr id="6" name="Group 5">
            <a:extLst>
              <a:ext uri="{FF2B5EF4-FFF2-40B4-BE49-F238E27FC236}">
                <a16:creationId xmlns:a16="http://schemas.microsoft.com/office/drawing/2014/main" id="{D2118877-6B3C-4C2E-A3A9-8FD450979773}"/>
              </a:ext>
            </a:extLst>
          </p:cNvPr>
          <p:cNvGrpSpPr>
            <a:grpSpLocks/>
          </p:cNvGrpSpPr>
          <p:nvPr/>
        </p:nvGrpSpPr>
        <p:grpSpPr bwMode="auto">
          <a:xfrm>
            <a:off x="10123487" y="59532"/>
            <a:ext cx="2068513" cy="382588"/>
            <a:chOff x="167" y="84"/>
            <a:chExt cx="3259" cy="603"/>
          </a:xfrm>
        </p:grpSpPr>
        <p:pic>
          <p:nvPicPr>
            <p:cNvPr id="7" name="Picture 1" descr="http://scrapbookhut.com/blog/wp-content/uploads/2008/08/foundevidence.gif">
              <a:extLst>
                <a:ext uri="{FF2B5EF4-FFF2-40B4-BE49-F238E27FC236}">
                  <a16:creationId xmlns:a16="http://schemas.microsoft.com/office/drawing/2014/main" id="{5369CF1E-EFA8-4989-98C5-CA94F2B1623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l="35687" t="67287" r="15836" b="16664"/>
            <a:stretch>
              <a:fillRect/>
            </a:stretch>
          </p:blipFill>
          <p:spPr bwMode="auto">
            <a:xfrm>
              <a:off x="167" y="217"/>
              <a:ext cx="1634" cy="33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72C9E5DA-E6EB-4909-A2C7-BBE16B852E92}"/>
                </a:ext>
              </a:extLst>
            </p:cNvPr>
            <p:cNvSpPr txBox="1">
              <a:spLocks noChangeArrowheads="1"/>
            </p:cNvSpPr>
            <p:nvPr/>
          </p:nvSpPr>
          <p:spPr bwMode="auto">
            <a:xfrm>
              <a:off x="1801" y="84"/>
              <a:ext cx="1625"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000"/>
                </a:spcAft>
                <a:buClrTx/>
                <a:buSzTx/>
                <a:buFontTx/>
                <a:buNone/>
                <a:tabLst/>
              </a:pPr>
              <a:r>
                <a:rPr kumimoji="0" lang="en-US" altLang="en-US" sz="1800" b="0" i="0" u="none" strike="noStrike" cap="none" normalizeH="0" baseline="0" dirty="0">
                  <a:ln>
                    <a:noFill/>
                  </a:ln>
                  <a:solidFill>
                    <a:schemeClr val="tx1"/>
                  </a:solidFill>
                  <a:effectLst/>
                  <a:latin typeface="Modern No. 20" panose="02070704070505020303" pitchFamily="18" charset="0"/>
                  <a:ea typeface="Arial" panose="020B0604020202020204" pitchFamily="34" charset="0"/>
                </a:rPr>
                <a:t>45780B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646351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D2D2D-D98F-4CAB-9280-C34F47A67B2B}"/>
              </a:ext>
            </a:extLst>
          </p:cNvPr>
          <p:cNvSpPr>
            <a:spLocks noGrp="1"/>
          </p:cNvSpPr>
          <p:nvPr>
            <p:ph type="title"/>
          </p:nvPr>
        </p:nvSpPr>
        <p:spPr>
          <a:xfrm>
            <a:off x="2105342" y="22224"/>
            <a:ext cx="8971915" cy="1325563"/>
          </a:xfrm>
        </p:spPr>
        <p:txBody>
          <a:bodyPr/>
          <a:lstStyle/>
          <a:p>
            <a:r>
              <a:rPr lang="en-US" dirty="0">
                <a:latin typeface="Noir-et-blanc" panose="020B0500000000000000" pitchFamily="34" charset="0"/>
              </a:rPr>
              <a:t>Leaving an Impression: Footprints</a:t>
            </a:r>
          </a:p>
        </p:txBody>
      </p:sp>
      <p:sp>
        <p:nvSpPr>
          <p:cNvPr id="3" name="Content Placeholder 2">
            <a:extLst>
              <a:ext uri="{FF2B5EF4-FFF2-40B4-BE49-F238E27FC236}">
                <a16:creationId xmlns:a16="http://schemas.microsoft.com/office/drawing/2014/main" id="{A81919E0-BD91-4583-9183-F4E56DD209A9}"/>
              </a:ext>
            </a:extLst>
          </p:cNvPr>
          <p:cNvSpPr>
            <a:spLocks noGrp="1"/>
          </p:cNvSpPr>
          <p:nvPr>
            <p:ph idx="1"/>
          </p:nvPr>
        </p:nvSpPr>
        <p:spPr>
          <a:xfrm>
            <a:off x="6591300" y="1825625"/>
            <a:ext cx="4762500" cy="4351338"/>
          </a:xfrm>
        </p:spPr>
        <p:txBody>
          <a:bodyPr/>
          <a:lstStyle/>
          <a:p>
            <a:pPr marL="0" indent="0" algn="ctr">
              <a:buNone/>
            </a:pPr>
            <a:r>
              <a:rPr lang="en-US" dirty="0"/>
              <a:t>For years, criminal investigators and forensic scientists have used fingerprints to determine identity. More recently, footprints have been discovered to be an equally reliable identifier!</a:t>
            </a:r>
          </a:p>
          <a:p>
            <a:pPr marL="0" indent="0">
              <a:buNone/>
            </a:pPr>
            <a:endParaRPr lang="en-US" dirty="0"/>
          </a:p>
        </p:txBody>
      </p:sp>
      <p:pic>
        <p:nvPicPr>
          <p:cNvPr id="4" name="Picture 3" descr="http://static.ddmcdn.com/gif/carbon-footprint-1.jpg">
            <a:extLst>
              <a:ext uri="{FF2B5EF4-FFF2-40B4-BE49-F238E27FC236}">
                <a16:creationId xmlns:a16="http://schemas.microsoft.com/office/drawing/2014/main" id="{785A514E-08B3-4605-9872-6A1C5F662FA3}"/>
              </a:ext>
            </a:extLst>
          </p:cNvPr>
          <p:cNvPicPr/>
          <p:nvPr/>
        </p:nvPicPr>
        <p:blipFill>
          <a:blip r:embed="rId2" r:link="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847864">
            <a:off x="1347119" y="511230"/>
            <a:ext cx="3492174" cy="7041245"/>
          </a:xfrm>
          <a:prstGeom prst="rect">
            <a:avLst/>
          </a:prstGeom>
          <a:noFill/>
          <a:ln>
            <a:noFill/>
          </a:ln>
        </p:spPr>
      </p:pic>
      <p:grpSp>
        <p:nvGrpSpPr>
          <p:cNvPr id="5" name="Group 5">
            <a:extLst>
              <a:ext uri="{FF2B5EF4-FFF2-40B4-BE49-F238E27FC236}">
                <a16:creationId xmlns:a16="http://schemas.microsoft.com/office/drawing/2014/main" id="{BB219F56-9654-4095-87AC-69220513C93D}"/>
              </a:ext>
            </a:extLst>
          </p:cNvPr>
          <p:cNvGrpSpPr>
            <a:grpSpLocks/>
          </p:cNvGrpSpPr>
          <p:nvPr/>
        </p:nvGrpSpPr>
        <p:grpSpPr bwMode="auto">
          <a:xfrm>
            <a:off x="10123487" y="59532"/>
            <a:ext cx="2068513" cy="382588"/>
            <a:chOff x="167" y="84"/>
            <a:chExt cx="3259" cy="603"/>
          </a:xfrm>
        </p:grpSpPr>
        <p:pic>
          <p:nvPicPr>
            <p:cNvPr id="6" name="Picture 1" descr="http://scrapbookhut.com/blog/wp-content/uploads/2008/08/foundevidence.gif">
              <a:extLst>
                <a:ext uri="{FF2B5EF4-FFF2-40B4-BE49-F238E27FC236}">
                  <a16:creationId xmlns:a16="http://schemas.microsoft.com/office/drawing/2014/main" id="{1EF22584-42C8-4702-B10B-2C2A39A1EA0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l="35687" t="67287" r="15836" b="16664"/>
            <a:stretch>
              <a:fillRect/>
            </a:stretch>
          </p:blipFill>
          <p:spPr bwMode="auto">
            <a:xfrm>
              <a:off x="167" y="217"/>
              <a:ext cx="1634" cy="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F04C0515-17FF-416F-BDCE-EA05DAEB4AA0}"/>
                </a:ext>
              </a:extLst>
            </p:cNvPr>
            <p:cNvSpPr txBox="1">
              <a:spLocks noChangeArrowheads="1"/>
            </p:cNvSpPr>
            <p:nvPr/>
          </p:nvSpPr>
          <p:spPr bwMode="auto">
            <a:xfrm>
              <a:off x="1801" y="84"/>
              <a:ext cx="1625"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000"/>
                </a:spcAft>
                <a:buClrTx/>
                <a:buSzTx/>
                <a:buFontTx/>
                <a:buNone/>
                <a:tabLst/>
              </a:pPr>
              <a:r>
                <a:rPr kumimoji="0" lang="en-US" altLang="en-US" sz="1800" b="0" i="0" u="none" strike="noStrike" cap="none" normalizeH="0" baseline="0" dirty="0">
                  <a:ln>
                    <a:noFill/>
                  </a:ln>
                  <a:solidFill>
                    <a:schemeClr val="tx1"/>
                  </a:solidFill>
                  <a:effectLst/>
                  <a:latin typeface="Modern No. 20" panose="02070704070505020303" pitchFamily="18" charset="0"/>
                  <a:ea typeface="Arial" panose="020B0604020202020204" pitchFamily="34" charset="0"/>
                </a:rPr>
                <a:t>45780B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065000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737DB-EE51-4ADA-8B50-3781175B2F03}"/>
              </a:ext>
            </a:extLst>
          </p:cNvPr>
          <p:cNvSpPr>
            <a:spLocks noGrp="1"/>
          </p:cNvSpPr>
          <p:nvPr>
            <p:ph type="title"/>
          </p:nvPr>
        </p:nvSpPr>
        <p:spPr/>
        <p:txBody>
          <a:bodyPr/>
          <a:lstStyle/>
          <a:p>
            <a:r>
              <a:rPr lang="en-US" dirty="0">
                <a:latin typeface="Noir-et-blanc" panose="020B0500000000000000" pitchFamily="34" charset="0"/>
              </a:rPr>
              <a:t>Don’t tread on me!</a:t>
            </a:r>
          </a:p>
        </p:txBody>
      </p:sp>
      <p:sp>
        <p:nvSpPr>
          <p:cNvPr id="3" name="Content Placeholder 2">
            <a:extLst>
              <a:ext uri="{FF2B5EF4-FFF2-40B4-BE49-F238E27FC236}">
                <a16:creationId xmlns:a16="http://schemas.microsoft.com/office/drawing/2014/main" id="{EA050FDB-2F80-44F0-B115-1FCEB2566EE7}"/>
              </a:ext>
            </a:extLst>
          </p:cNvPr>
          <p:cNvSpPr>
            <a:spLocks noGrp="1"/>
          </p:cNvSpPr>
          <p:nvPr>
            <p:ph idx="1"/>
          </p:nvPr>
        </p:nvSpPr>
        <p:spPr>
          <a:xfrm>
            <a:off x="838200" y="1825625"/>
            <a:ext cx="7524750" cy="4351338"/>
          </a:xfrm>
        </p:spPr>
        <p:txBody>
          <a:bodyPr/>
          <a:lstStyle/>
          <a:p>
            <a:pPr marL="0" indent="0">
              <a:buNone/>
            </a:pPr>
            <a:r>
              <a:rPr lang="en-US" dirty="0"/>
              <a:t>Most often, the prints at a crime scene do not come from a bare foot. To compensate, scientists have created methods of identifying shoe prints. The unique indentations on the ground made by any shoe can be studied, recorded, and matched to prints found at other locations. Therefore, if one set of shoeprints is found at the scene of a crime, it can be compared to another set of prints found at a separate crime scene.</a:t>
            </a:r>
          </a:p>
        </p:txBody>
      </p:sp>
      <p:pic>
        <p:nvPicPr>
          <p:cNvPr id="4" name="Picture 3" descr="http://www.science.marshall.edu/murraye/images/images/_42571001_shoe_print_fss%20forensic%20science%20service.jpg">
            <a:extLst>
              <a:ext uri="{FF2B5EF4-FFF2-40B4-BE49-F238E27FC236}">
                <a16:creationId xmlns:a16="http://schemas.microsoft.com/office/drawing/2014/main" id="{B4F945BE-82F8-4074-A2CA-6438E94CCB31}"/>
              </a:ext>
            </a:extLst>
          </p:cNvPr>
          <p:cNvPicPr/>
          <p:nvPr/>
        </p:nvPicPr>
        <p:blipFill>
          <a:blip r:embed="rId2" r:link="rId3" cstate="print">
            <a:extLst>
              <a:ext uri="{28A0092B-C50C-407E-A947-70E740481C1C}">
                <a14:useLocalDpi xmlns:a14="http://schemas.microsoft.com/office/drawing/2010/main"/>
              </a:ext>
            </a:extLst>
          </a:blip>
          <a:srcRect/>
          <a:stretch>
            <a:fillRect/>
          </a:stretch>
        </p:blipFill>
        <p:spPr bwMode="auto">
          <a:xfrm rot="16396046">
            <a:off x="7016038" y="1748564"/>
            <a:ext cx="6619221" cy="3095957"/>
          </a:xfrm>
          <a:prstGeom prst="rect">
            <a:avLst/>
          </a:prstGeom>
          <a:noFill/>
          <a:ln>
            <a:noFill/>
          </a:ln>
        </p:spPr>
      </p:pic>
    </p:spTree>
    <p:extLst>
      <p:ext uri="{BB962C8B-B14F-4D97-AF65-F5344CB8AC3E}">
        <p14:creationId xmlns:p14="http://schemas.microsoft.com/office/powerpoint/2010/main" val="2224972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D356E4-E046-4484-874A-1B6040F77D3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94345B3-F414-412D-A8B3-ACC4250127B1}"/>
              </a:ext>
            </a:extLst>
          </p:cNvPr>
          <p:cNvSpPr>
            <a:spLocks noGrp="1"/>
          </p:cNvSpPr>
          <p:nvPr>
            <p:ph type="title"/>
          </p:nvPr>
        </p:nvSpPr>
        <p:spPr>
          <a:xfrm>
            <a:off x="2895600" y="5532437"/>
            <a:ext cx="10515600" cy="1325563"/>
          </a:xfrm>
        </p:spPr>
        <p:txBody>
          <a:bodyPr/>
          <a:lstStyle/>
          <a:p>
            <a:r>
              <a:rPr lang="en-US" dirty="0">
                <a:latin typeface="Noir-et-blanc" panose="020B0500000000000000" pitchFamily="34" charset="0"/>
              </a:rPr>
              <a:t>Your bones be </a:t>
            </a:r>
            <a:r>
              <a:rPr lang="en-US" dirty="0" err="1">
                <a:latin typeface="Noir-et-blanc" panose="020B0500000000000000" pitchFamily="34" charset="0"/>
              </a:rPr>
              <a:t>tattlin</a:t>
            </a:r>
            <a:r>
              <a:rPr lang="en-US" dirty="0">
                <a:latin typeface="Noir-et-blanc" panose="020B0500000000000000" pitchFamily="34" charset="0"/>
              </a:rPr>
              <a:t>’!</a:t>
            </a:r>
          </a:p>
        </p:txBody>
      </p:sp>
      <p:sp>
        <p:nvSpPr>
          <p:cNvPr id="6" name="Content Placeholder 5">
            <a:extLst>
              <a:ext uri="{FF2B5EF4-FFF2-40B4-BE49-F238E27FC236}">
                <a16:creationId xmlns:a16="http://schemas.microsoft.com/office/drawing/2014/main" id="{47191FED-2544-4628-B18A-999409DF94C0}"/>
              </a:ext>
            </a:extLst>
          </p:cNvPr>
          <p:cNvSpPr>
            <a:spLocks noGrp="1"/>
          </p:cNvSpPr>
          <p:nvPr>
            <p:ph idx="1"/>
          </p:nvPr>
        </p:nvSpPr>
        <p:spPr/>
        <p:txBody>
          <a:bodyPr/>
          <a:lstStyle/>
          <a:p>
            <a:pPr marL="0" indent="0">
              <a:buNone/>
            </a:pPr>
            <a:r>
              <a:rPr lang="en-US" dirty="0"/>
              <a:t> </a:t>
            </a:r>
          </a:p>
        </p:txBody>
      </p:sp>
    </p:spTree>
    <p:extLst>
      <p:ext uri="{BB962C8B-B14F-4D97-AF65-F5344CB8AC3E}">
        <p14:creationId xmlns:p14="http://schemas.microsoft.com/office/powerpoint/2010/main" val="1075241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F4BC8-7823-4714-8452-4017CC0E123B}"/>
              </a:ext>
            </a:extLst>
          </p:cNvPr>
          <p:cNvSpPr>
            <a:spLocks noGrp="1"/>
          </p:cNvSpPr>
          <p:nvPr>
            <p:ph type="title"/>
          </p:nvPr>
        </p:nvSpPr>
        <p:spPr/>
        <p:txBody>
          <a:bodyPr>
            <a:normAutofit fontScale="90000"/>
          </a:bodyPr>
          <a:lstStyle/>
          <a:p>
            <a:r>
              <a:rPr lang="en-US" sz="6000" dirty="0">
                <a:latin typeface="Noir-et-blanc" panose="020B0500000000000000" pitchFamily="34" charset="0"/>
              </a:rPr>
              <a:t>Fun books to Access Prior Knowledge</a:t>
            </a:r>
          </a:p>
        </p:txBody>
      </p:sp>
      <p:pic>
        <p:nvPicPr>
          <p:cNvPr id="2050" name="Picture 2" descr="Image result for mystery at the club sandwich">
            <a:extLst>
              <a:ext uri="{FF2B5EF4-FFF2-40B4-BE49-F238E27FC236}">
                <a16:creationId xmlns:a16="http://schemas.microsoft.com/office/drawing/2014/main" id="{690CF15E-3F34-492C-9C0A-0BD470A2A417}"/>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781907" y="2002242"/>
            <a:ext cx="3105150" cy="407232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Image result for mystery at the club sandwich">
            <a:extLst>
              <a:ext uri="{FF2B5EF4-FFF2-40B4-BE49-F238E27FC236}">
                <a16:creationId xmlns:a16="http://schemas.microsoft.com/office/drawing/2014/main" id="{C3F121EB-9B77-4E25-80CD-3FA99A6D0C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704096">
            <a:off x="9060021" y="2073602"/>
            <a:ext cx="2715254" cy="359041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https://images-na.ssl-images-amazon.com/images/I/51--jYa2cdL._SX436_BO1,204,203,200_.jpg">
            <a:extLst>
              <a:ext uri="{FF2B5EF4-FFF2-40B4-BE49-F238E27FC236}">
                <a16:creationId xmlns:a16="http://schemas.microsoft.com/office/drawing/2014/main" id="{0D262AB8-66C6-4A0E-816D-E6CC01FFAD3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6205" y="1671967"/>
            <a:ext cx="2707307" cy="309053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descr="https://images-na.ssl-images-amazon.com/images/I/51FvT9boLNL._SX395_BO1,204,203,200_.jpg">
            <a:extLst>
              <a:ext uri="{FF2B5EF4-FFF2-40B4-BE49-F238E27FC236}">
                <a16:creationId xmlns:a16="http://schemas.microsoft.com/office/drawing/2014/main" id="{E1530E20-AEEA-46A5-BF0F-88BB76214A8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45285">
            <a:off x="2859546" y="2538665"/>
            <a:ext cx="2747974" cy="345400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831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13A80D-407D-4137-A074-D5969A60F335}"/>
              </a:ext>
            </a:extLst>
          </p:cNvPr>
          <p:cNvGrpSpPr/>
          <p:nvPr/>
        </p:nvGrpSpPr>
        <p:grpSpPr>
          <a:xfrm>
            <a:off x="0" y="0"/>
            <a:ext cx="12192000" cy="6858000"/>
            <a:chOff x="0" y="0"/>
            <a:chExt cx="12192000" cy="6858000"/>
          </a:xfrm>
        </p:grpSpPr>
        <p:pic>
          <p:nvPicPr>
            <p:cNvPr id="6" name="Picture 5">
              <a:extLst>
                <a:ext uri="{FF2B5EF4-FFF2-40B4-BE49-F238E27FC236}">
                  <a16:creationId xmlns:a16="http://schemas.microsoft.com/office/drawing/2014/main" id="{3B619502-61B8-482C-8E89-1FF26063193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DBBABC6C-4A0C-456E-8A91-8395B11D955D}"/>
                </a:ext>
              </a:extLst>
            </p:cNvPr>
            <p:cNvPicPr>
              <a:picLocks noChangeAspect="1"/>
            </p:cNvPicPr>
            <p:nvPr/>
          </p:nvPicPr>
          <p:blipFill>
            <a:blip r:embed="rId3"/>
            <a:stretch>
              <a:fillRect/>
            </a:stretch>
          </p:blipFill>
          <p:spPr>
            <a:xfrm>
              <a:off x="4119563" y="718343"/>
              <a:ext cx="5405438" cy="2520157"/>
            </a:xfrm>
            <a:prstGeom prst="rect">
              <a:avLst/>
            </a:prstGeom>
          </p:spPr>
        </p:pic>
      </p:grpSp>
      <p:sp>
        <p:nvSpPr>
          <p:cNvPr id="2" name="Title 1">
            <a:extLst>
              <a:ext uri="{FF2B5EF4-FFF2-40B4-BE49-F238E27FC236}">
                <a16:creationId xmlns:a16="http://schemas.microsoft.com/office/drawing/2014/main" id="{FC504C46-B267-45CC-8BEC-90F93CAA86AB}"/>
              </a:ext>
            </a:extLst>
          </p:cNvPr>
          <p:cNvSpPr>
            <a:spLocks noGrp="1"/>
          </p:cNvSpPr>
          <p:nvPr>
            <p:ph type="title"/>
          </p:nvPr>
        </p:nvSpPr>
        <p:spPr/>
        <p:txBody>
          <a:bodyPr/>
          <a:lstStyle/>
          <a:p>
            <a:r>
              <a:rPr lang="en-US" dirty="0"/>
              <a:t> </a:t>
            </a:r>
          </a:p>
        </p:txBody>
      </p:sp>
      <p:sp>
        <p:nvSpPr>
          <p:cNvPr id="4" name="Content Placeholder 2">
            <a:extLst>
              <a:ext uri="{FF2B5EF4-FFF2-40B4-BE49-F238E27FC236}">
                <a16:creationId xmlns:a16="http://schemas.microsoft.com/office/drawing/2014/main" id="{CA0D698F-E983-4564-AFC1-D5D67237B2AD}"/>
              </a:ext>
            </a:extLst>
          </p:cNvPr>
          <p:cNvSpPr>
            <a:spLocks noGrp="1"/>
          </p:cNvSpPr>
          <p:nvPr>
            <p:ph idx="1"/>
          </p:nvPr>
        </p:nvSpPr>
        <p:spPr>
          <a:xfrm>
            <a:off x="2819400" y="365125"/>
            <a:ext cx="8534400" cy="4351338"/>
          </a:xfrm>
        </p:spPr>
        <p:txBody>
          <a:bodyPr/>
          <a:lstStyle/>
          <a:p>
            <a:pPr marL="0" indent="0">
              <a:buNone/>
            </a:pPr>
            <a:r>
              <a:rPr lang="en-US" dirty="0"/>
              <a:t>Your body is a remarkably coordinated system made up of many, many parts (206 bones, 589 muscles, and over one billion nerves), each with a unique relationship to every other part. This surprising and fun body proportions activity explores a unique connection between them. </a:t>
            </a:r>
          </a:p>
          <a:p>
            <a:pPr marL="0" indent="0">
              <a:buNone/>
            </a:pPr>
            <a:r>
              <a:rPr lang="en-US" dirty="0"/>
              <a:t>All you need is a 7 foot piece of rope, a few binder clips, a small mirror, and a tape measure!</a:t>
            </a:r>
          </a:p>
        </p:txBody>
      </p:sp>
    </p:spTree>
    <p:extLst>
      <p:ext uri="{BB962C8B-B14F-4D97-AF65-F5344CB8AC3E}">
        <p14:creationId xmlns:p14="http://schemas.microsoft.com/office/powerpoint/2010/main" val="3752610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A7223-8AF6-4DBF-8FFC-A72011C0F220}"/>
              </a:ext>
            </a:extLst>
          </p:cNvPr>
          <p:cNvSpPr>
            <a:spLocks noGrp="1"/>
          </p:cNvSpPr>
          <p:nvPr>
            <p:ph type="title"/>
          </p:nvPr>
        </p:nvSpPr>
        <p:spPr>
          <a:xfrm>
            <a:off x="2990850" y="365125"/>
            <a:ext cx="8362950" cy="1325563"/>
          </a:xfrm>
        </p:spPr>
        <p:txBody>
          <a:bodyPr/>
          <a:lstStyle/>
          <a:p>
            <a:pPr algn="ctr"/>
            <a:r>
              <a:rPr lang="en-US" dirty="0">
                <a:latin typeface="Noir-et-Blanc" panose="020B0500000000000000" pitchFamily="34" charset="0"/>
              </a:rPr>
              <a:t>Let’s Begin: Measure Your Foot</a:t>
            </a:r>
          </a:p>
        </p:txBody>
      </p:sp>
      <p:sp>
        <p:nvSpPr>
          <p:cNvPr id="3" name="Content Placeholder 2">
            <a:extLst>
              <a:ext uri="{FF2B5EF4-FFF2-40B4-BE49-F238E27FC236}">
                <a16:creationId xmlns:a16="http://schemas.microsoft.com/office/drawing/2014/main" id="{85D64B81-0017-4270-8A17-0288C7405510}"/>
              </a:ext>
            </a:extLst>
          </p:cNvPr>
          <p:cNvSpPr>
            <a:spLocks noGrp="1"/>
          </p:cNvSpPr>
          <p:nvPr>
            <p:ph idx="1"/>
          </p:nvPr>
        </p:nvSpPr>
        <p:spPr>
          <a:xfrm>
            <a:off x="2266950" y="1463675"/>
            <a:ext cx="9505950" cy="4351338"/>
          </a:xfrm>
        </p:spPr>
        <p:txBody>
          <a:bodyPr/>
          <a:lstStyle/>
          <a:p>
            <a:pPr marL="0" indent="0" algn="ctr">
              <a:buNone/>
            </a:pPr>
            <a:r>
              <a:rPr lang="en-US" dirty="0"/>
              <a:t>Make sure there’s a knot at</a:t>
            </a:r>
            <a:r>
              <a:rPr lang="en-US" b="1" dirty="0"/>
              <a:t> one </a:t>
            </a:r>
            <a:r>
              <a:rPr lang="en-US" dirty="0"/>
              <a:t>end of the rope.</a:t>
            </a:r>
          </a:p>
          <a:p>
            <a:pPr marL="0" indent="0" algn="ctr">
              <a:buNone/>
            </a:pPr>
            <a:r>
              <a:rPr lang="en-US" dirty="0"/>
              <a:t>Remove your shoes. </a:t>
            </a:r>
          </a:p>
          <a:p>
            <a:pPr marL="0" indent="0" algn="ctr">
              <a:buNone/>
            </a:pPr>
            <a:r>
              <a:rPr lang="en-US" dirty="0"/>
              <a:t>Put the knotted end of the rope at the edge of your  heel and measure the length of your foot from heel to toe—use a binder clip to mark this length on the rope. This is your own personal foot‖ measurement.</a:t>
            </a:r>
          </a:p>
          <a:p>
            <a:pPr marL="0" indent="0" algn="ctr">
              <a:buNone/>
            </a:pPr>
            <a:r>
              <a:rPr lang="en-US" dirty="0"/>
              <a:t>Leave the clip on the rope!</a:t>
            </a:r>
          </a:p>
          <a:p>
            <a:pPr marL="0" indent="0">
              <a:buNone/>
            </a:pPr>
            <a:endParaRPr lang="en-US" dirty="0"/>
          </a:p>
        </p:txBody>
      </p:sp>
      <p:pic>
        <p:nvPicPr>
          <p:cNvPr id="7" name="Picture 6">
            <a:extLst>
              <a:ext uri="{FF2B5EF4-FFF2-40B4-BE49-F238E27FC236}">
                <a16:creationId xmlns:a16="http://schemas.microsoft.com/office/drawing/2014/main" id="{98356C3C-1B7A-4E16-B4BA-1F1A07ACF41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2102397" cy="6591300"/>
          </a:xfrm>
          <a:prstGeom prst="rect">
            <a:avLst/>
          </a:prstGeom>
        </p:spPr>
      </p:pic>
      <p:pic>
        <p:nvPicPr>
          <p:cNvPr id="8" name="Picture 7">
            <a:extLst>
              <a:ext uri="{FF2B5EF4-FFF2-40B4-BE49-F238E27FC236}">
                <a16:creationId xmlns:a16="http://schemas.microsoft.com/office/drawing/2014/main" id="{09F54FE6-F10C-4DA5-B4D4-CDBBB8CF339B}"/>
              </a:ext>
            </a:extLst>
          </p:cNvPr>
          <p:cNvPicPr>
            <a:picLocks noChangeAspect="1"/>
          </p:cNvPicPr>
          <p:nvPr/>
        </p:nvPicPr>
        <p:blipFill rotWithShape="1">
          <a:blip r:embed="rId3" cstate="print">
            <a:clrChange>
              <a:clrFrom>
                <a:srgbClr val="FAFAFA"/>
              </a:clrFrom>
              <a:clrTo>
                <a:srgbClr val="FAFAFA">
                  <a:alpha val="0"/>
                </a:srgbClr>
              </a:clrTo>
            </a:clrChange>
            <a:extLst>
              <a:ext uri="{28A0092B-C50C-407E-A947-70E740481C1C}">
                <a14:useLocalDpi xmlns:a14="http://schemas.microsoft.com/office/drawing/2010/main"/>
              </a:ext>
            </a:extLst>
          </a:blip>
          <a:srcRect/>
          <a:stretch/>
        </p:blipFill>
        <p:spPr>
          <a:xfrm>
            <a:off x="8439150" y="3446318"/>
            <a:ext cx="3752850" cy="3411682"/>
          </a:xfrm>
          <a:prstGeom prst="rect">
            <a:avLst/>
          </a:prstGeom>
        </p:spPr>
      </p:pic>
    </p:spTree>
    <p:extLst>
      <p:ext uri="{BB962C8B-B14F-4D97-AF65-F5344CB8AC3E}">
        <p14:creationId xmlns:p14="http://schemas.microsoft.com/office/powerpoint/2010/main" val="7682523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A21DA8-B98A-47C8-8AA2-B416537A877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2102397" cy="6724650"/>
          </a:xfrm>
          <a:prstGeom prst="rect">
            <a:avLst/>
          </a:prstGeom>
        </p:spPr>
      </p:pic>
      <p:sp>
        <p:nvSpPr>
          <p:cNvPr id="2" name="Title 1">
            <a:extLst>
              <a:ext uri="{FF2B5EF4-FFF2-40B4-BE49-F238E27FC236}">
                <a16:creationId xmlns:a16="http://schemas.microsoft.com/office/drawing/2014/main" id="{8DE3CE8B-F275-40BD-9EF8-3694A6A9ED09}"/>
              </a:ext>
            </a:extLst>
          </p:cNvPr>
          <p:cNvSpPr>
            <a:spLocks noGrp="1"/>
          </p:cNvSpPr>
          <p:nvPr>
            <p:ph type="title"/>
          </p:nvPr>
        </p:nvSpPr>
        <p:spPr>
          <a:xfrm>
            <a:off x="2102396" y="365125"/>
            <a:ext cx="9251404" cy="1325563"/>
          </a:xfrm>
        </p:spPr>
        <p:txBody>
          <a:bodyPr/>
          <a:lstStyle/>
          <a:p>
            <a:r>
              <a:rPr lang="en-US" dirty="0">
                <a:latin typeface="Noir-et-Blanc" panose="020B0500000000000000" pitchFamily="34" charset="0"/>
              </a:rPr>
              <a:t>Now, Measure from Elbow to Wrist</a:t>
            </a:r>
          </a:p>
        </p:txBody>
      </p:sp>
      <p:sp>
        <p:nvSpPr>
          <p:cNvPr id="3" name="Content Placeholder 2">
            <a:extLst>
              <a:ext uri="{FF2B5EF4-FFF2-40B4-BE49-F238E27FC236}">
                <a16:creationId xmlns:a16="http://schemas.microsoft.com/office/drawing/2014/main" id="{A3342AA6-ED02-4904-84E8-47481E717124}"/>
              </a:ext>
            </a:extLst>
          </p:cNvPr>
          <p:cNvSpPr>
            <a:spLocks noGrp="1"/>
          </p:cNvSpPr>
          <p:nvPr>
            <p:ph idx="1"/>
          </p:nvPr>
        </p:nvSpPr>
        <p:spPr>
          <a:xfrm>
            <a:off x="2102396" y="1825625"/>
            <a:ext cx="9251403" cy="4351338"/>
          </a:xfrm>
        </p:spPr>
        <p:txBody>
          <a:bodyPr/>
          <a:lstStyle/>
          <a:p>
            <a:pPr marL="0" indent="0">
              <a:buNone/>
            </a:pPr>
            <a:r>
              <a:rPr lang="en-US" dirty="0"/>
              <a:t>With a group member or your partner’s help, use the same piece of rope and the foot length you just marked </a:t>
            </a:r>
            <a:r>
              <a:rPr lang="en-US" b="1" dirty="0"/>
              <a:t>(don’t remove the clip!) </a:t>
            </a:r>
            <a:r>
              <a:rPr lang="en-US" dirty="0"/>
              <a:t>to measure the distance from your elbow to your wrist (beginning again from the knotted end). </a:t>
            </a:r>
          </a:p>
          <a:p>
            <a:pPr marL="0" indent="0">
              <a:buNone/>
            </a:pPr>
            <a:r>
              <a:rPr lang="en-US" dirty="0"/>
              <a:t>The length between  your elbow and wrist should be the same as the length as your foot.</a:t>
            </a:r>
          </a:p>
        </p:txBody>
      </p:sp>
    </p:spTree>
    <p:extLst>
      <p:ext uri="{BB962C8B-B14F-4D97-AF65-F5344CB8AC3E}">
        <p14:creationId xmlns:p14="http://schemas.microsoft.com/office/powerpoint/2010/main" val="2366699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318203-416D-4129-817E-1697C6966EC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2102397" cy="6858000"/>
          </a:xfrm>
          <a:prstGeom prst="rect">
            <a:avLst/>
          </a:prstGeom>
        </p:spPr>
      </p:pic>
      <p:sp>
        <p:nvSpPr>
          <p:cNvPr id="2" name="Title 1">
            <a:extLst>
              <a:ext uri="{FF2B5EF4-FFF2-40B4-BE49-F238E27FC236}">
                <a16:creationId xmlns:a16="http://schemas.microsoft.com/office/drawing/2014/main" id="{C816ECAB-98B7-4057-90C5-19F66444EFB9}"/>
              </a:ext>
            </a:extLst>
          </p:cNvPr>
          <p:cNvSpPr>
            <a:spLocks noGrp="1"/>
          </p:cNvSpPr>
          <p:nvPr>
            <p:ph type="title"/>
          </p:nvPr>
        </p:nvSpPr>
        <p:spPr>
          <a:xfrm>
            <a:off x="1638300" y="365125"/>
            <a:ext cx="9715500" cy="1325563"/>
          </a:xfrm>
        </p:spPr>
        <p:txBody>
          <a:bodyPr/>
          <a:lstStyle/>
          <a:p>
            <a:r>
              <a:rPr lang="en-US" dirty="0">
                <a:latin typeface="Noir-et-Blanc" panose="020B0500000000000000" pitchFamily="34" charset="0"/>
              </a:rPr>
              <a:t>Then the distance around your clenched fist</a:t>
            </a:r>
          </a:p>
        </p:txBody>
      </p:sp>
      <p:sp>
        <p:nvSpPr>
          <p:cNvPr id="3" name="Content Placeholder 2">
            <a:extLst>
              <a:ext uri="{FF2B5EF4-FFF2-40B4-BE49-F238E27FC236}">
                <a16:creationId xmlns:a16="http://schemas.microsoft.com/office/drawing/2014/main" id="{5919ABFF-CA81-4E5C-82CE-FDF7D87EC447}"/>
              </a:ext>
            </a:extLst>
          </p:cNvPr>
          <p:cNvSpPr>
            <a:spLocks noGrp="1"/>
          </p:cNvSpPr>
          <p:nvPr>
            <p:ph idx="1"/>
          </p:nvPr>
        </p:nvSpPr>
        <p:spPr>
          <a:xfrm>
            <a:off x="1771650" y="1825625"/>
            <a:ext cx="9582150" cy="4351338"/>
          </a:xfrm>
        </p:spPr>
        <p:txBody>
          <a:bodyPr/>
          <a:lstStyle/>
          <a:p>
            <a:pPr marL="0" indent="0">
              <a:buNone/>
            </a:pPr>
            <a:r>
              <a:rPr lang="en-US" dirty="0"/>
              <a:t>With a group member or your partner’s help, again use the same piece of rope and the same length you already marked </a:t>
            </a:r>
            <a:r>
              <a:rPr lang="en-US" b="1" dirty="0"/>
              <a:t>(don’t remove the clip!)</a:t>
            </a:r>
            <a:r>
              <a:rPr lang="en-US" dirty="0"/>
              <a:t> to measure the distance around your clenched fist (beginning again from the knotted end). </a:t>
            </a:r>
          </a:p>
          <a:p>
            <a:pPr marL="0" indent="0">
              <a:buNone/>
            </a:pPr>
            <a:r>
              <a:rPr lang="en-US" dirty="0"/>
              <a:t>The length of rope around your fist should be the same or nearly the same as the length as your foot and the length between  your elbow and wrist. </a:t>
            </a:r>
          </a:p>
          <a:p>
            <a:pPr marL="0" indent="0">
              <a:buNone/>
            </a:pPr>
            <a:endParaRPr lang="en-US" dirty="0"/>
          </a:p>
        </p:txBody>
      </p:sp>
    </p:spTree>
    <p:extLst>
      <p:ext uri="{BB962C8B-B14F-4D97-AF65-F5344CB8AC3E}">
        <p14:creationId xmlns:p14="http://schemas.microsoft.com/office/powerpoint/2010/main" val="2975707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318203-416D-4129-817E-1697C6966EC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2102397" cy="6858000"/>
          </a:xfrm>
          <a:prstGeom prst="rect">
            <a:avLst/>
          </a:prstGeom>
        </p:spPr>
      </p:pic>
      <p:sp>
        <p:nvSpPr>
          <p:cNvPr id="2" name="Title 1">
            <a:extLst>
              <a:ext uri="{FF2B5EF4-FFF2-40B4-BE49-F238E27FC236}">
                <a16:creationId xmlns:a16="http://schemas.microsoft.com/office/drawing/2014/main" id="{C816ECAB-98B7-4057-90C5-19F66444EFB9}"/>
              </a:ext>
            </a:extLst>
          </p:cNvPr>
          <p:cNvSpPr>
            <a:spLocks noGrp="1"/>
          </p:cNvSpPr>
          <p:nvPr>
            <p:ph type="title"/>
          </p:nvPr>
        </p:nvSpPr>
        <p:spPr>
          <a:xfrm>
            <a:off x="1638300" y="365125"/>
            <a:ext cx="9715500" cy="1325563"/>
          </a:xfrm>
        </p:spPr>
        <p:txBody>
          <a:bodyPr/>
          <a:lstStyle/>
          <a:p>
            <a:r>
              <a:rPr lang="en-US" dirty="0">
                <a:latin typeface="Noir-et-Blanc" panose="020B0500000000000000" pitchFamily="34" charset="0"/>
              </a:rPr>
              <a:t>And height of your head from your chin to the top of your skull</a:t>
            </a:r>
          </a:p>
        </p:txBody>
      </p:sp>
      <p:sp>
        <p:nvSpPr>
          <p:cNvPr id="3" name="Content Placeholder 2">
            <a:extLst>
              <a:ext uri="{FF2B5EF4-FFF2-40B4-BE49-F238E27FC236}">
                <a16:creationId xmlns:a16="http://schemas.microsoft.com/office/drawing/2014/main" id="{5919ABFF-CA81-4E5C-82CE-FDF7D87EC447}"/>
              </a:ext>
            </a:extLst>
          </p:cNvPr>
          <p:cNvSpPr>
            <a:spLocks noGrp="1"/>
          </p:cNvSpPr>
          <p:nvPr>
            <p:ph idx="1"/>
          </p:nvPr>
        </p:nvSpPr>
        <p:spPr>
          <a:xfrm>
            <a:off x="1771650" y="1825625"/>
            <a:ext cx="9582150" cy="4351338"/>
          </a:xfrm>
        </p:spPr>
        <p:txBody>
          <a:bodyPr/>
          <a:lstStyle/>
          <a:p>
            <a:pPr marL="0" indent="0">
              <a:buNone/>
            </a:pPr>
            <a:r>
              <a:rPr lang="en-US" dirty="0"/>
              <a:t>With a group member or your partner’s help, again use the same piece of rope and the same length you already marked </a:t>
            </a:r>
            <a:r>
              <a:rPr lang="en-US" b="1" dirty="0"/>
              <a:t>(don’t remove the clip!) </a:t>
            </a:r>
            <a:r>
              <a:rPr lang="en-US" dirty="0"/>
              <a:t>to measure the distance between your chin and the top of your skull (beginning again from the knotted end). </a:t>
            </a:r>
          </a:p>
          <a:p>
            <a:pPr marL="0" indent="0">
              <a:buNone/>
            </a:pPr>
            <a:r>
              <a:rPr lang="en-US" dirty="0"/>
              <a:t>The length of rope from the top of your head to your chin should be the same or nearly the same as the length as your foot, the length between  your elbow and wrist, and the distance around your clenched fist. </a:t>
            </a:r>
          </a:p>
          <a:p>
            <a:pPr marL="0" indent="0">
              <a:buNone/>
            </a:pPr>
            <a:endParaRPr lang="en-US" dirty="0"/>
          </a:p>
        </p:txBody>
      </p:sp>
    </p:spTree>
    <p:extLst>
      <p:ext uri="{BB962C8B-B14F-4D97-AF65-F5344CB8AC3E}">
        <p14:creationId xmlns:p14="http://schemas.microsoft.com/office/powerpoint/2010/main" val="4549692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68A8B0-9E8C-4E04-BDAE-9369070E8DE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2102397" cy="6858000"/>
          </a:xfrm>
          <a:prstGeom prst="rect">
            <a:avLst/>
          </a:prstGeom>
        </p:spPr>
      </p:pic>
      <p:sp>
        <p:nvSpPr>
          <p:cNvPr id="2" name="Title 1">
            <a:extLst>
              <a:ext uri="{FF2B5EF4-FFF2-40B4-BE49-F238E27FC236}">
                <a16:creationId xmlns:a16="http://schemas.microsoft.com/office/drawing/2014/main" id="{9C25773B-023F-4D77-BF15-ABE6F1A049F5}"/>
              </a:ext>
            </a:extLst>
          </p:cNvPr>
          <p:cNvSpPr>
            <a:spLocks noGrp="1"/>
          </p:cNvSpPr>
          <p:nvPr>
            <p:ph type="title"/>
          </p:nvPr>
        </p:nvSpPr>
        <p:spPr>
          <a:xfrm>
            <a:off x="1447800" y="365125"/>
            <a:ext cx="9906000" cy="1325563"/>
          </a:xfrm>
        </p:spPr>
        <p:txBody>
          <a:bodyPr/>
          <a:lstStyle/>
          <a:p>
            <a:r>
              <a:rPr lang="en-US" dirty="0">
                <a:latin typeface="Noir-et-Blanc" panose="020B0500000000000000" pitchFamily="34" charset="0"/>
              </a:rPr>
              <a:t>Your foot x 7</a:t>
            </a:r>
          </a:p>
        </p:txBody>
      </p:sp>
      <p:sp>
        <p:nvSpPr>
          <p:cNvPr id="3" name="Content Placeholder 2">
            <a:extLst>
              <a:ext uri="{FF2B5EF4-FFF2-40B4-BE49-F238E27FC236}">
                <a16:creationId xmlns:a16="http://schemas.microsoft.com/office/drawing/2014/main" id="{D2923566-7DBB-48A9-A8FB-710DA7F2717F}"/>
              </a:ext>
            </a:extLst>
          </p:cNvPr>
          <p:cNvSpPr>
            <a:spLocks noGrp="1"/>
          </p:cNvSpPr>
          <p:nvPr>
            <p:ph idx="1"/>
          </p:nvPr>
        </p:nvSpPr>
        <p:spPr>
          <a:xfrm>
            <a:off x="1581150" y="1825625"/>
            <a:ext cx="9772650" cy="4351338"/>
          </a:xfrm>
        </p:spPr>
        <p:txBody>
          <a:bodyPr/>
          <a:lstStyle/>
          <a:p>
            <a:pPr marL="0" indent="0">
              <a:buNone/>
            </a:pPr>
            <a:r>
              <a:rPr lang="en-US" dirty="0"/>
              <a:t>Now that you have a standard measurement, measure out a total of 7 of your foot’s lengths on the rope and mark that length with another clip. </a:t>
            </a:r>
          </a:p>
          <a:p>
            <a:pPr marL="0" indent="0">
              <a:buNone/>
            </a:pPr>
            <a:r>
              <a:rPr lang="en-US" dirty="0"/>
              <a:t>Older students can do this by measuring their foot lengths on a yard stick and then multiply that length by 7, measuring out that length on the rope and marking it with a clip, while younger students can simply accordion fold the rope so they have a total of 7 of their foot’s lengths.</a:t>
            </a:r>
          </a:p>
        </p:txBody>
      </p:sp>
      <p:pic>
        <p:nvPicPr>
          <p:cNvPr id="4" name="Picture 3">
            <a:extLst>
              <a:ext uri="{FF2B5EF4-FFF2-40B4-BE49-F238E27FC236}">
                <a16:creationId xmlns:a16="http://schemas.microsoft.com/office/drawing/2014/main" id="{C42BDACF-DF44-4E20-8350-23808D2B2F86}"/>
              </a:ext>
            </a:extLst>
          </p:cNvPr>
          <p:cNvPicPr>
            <a:picLocks noChangeAspect="1"/>
          </p:cNvPicPr>
          <p:nvPr/>
        </p:nvPicPr>
        <p:blipFill rotWithShape="1">
          <a:blip r:embed="rId3" cstate="print">
            <a:clrChange>
              <a:clrFrom>
                <a:srgbClr val="FAFAFA"/>
              </a:clrFrom>
              <a:clrTo>
                <a:srgbClr val="FAFAFA">
                  <a:alpha val="0"/>
                </a:srgbClr>
              </a:clrTo>
            </a:clrChange>
            <a:extLst>
              <a:ext uri="{28A0092B-C50C-407E-A947-70E740481C1C}">
                <a14:useLocalDpi xmlns:a14="http://schemas.microsoft.com/office/drawing/2010/main"/>
              </a:ext>
            </a:extLst>
          </a:blip>
          <a:srcRect/>
          <a:stretch/>
        </p:blipFill>
        <p:spPr>
          <a:xfrm>
            <a:off x="9486900" y="4398818"/>
            <a:ext cx="2705099" cy="2459181"/>
          </a:xfrm>
          <a:prstGeom prst="rect">
            <a:avLst/>
          </a:prstGeom>
        </p:spPr>
      </p:pic>
    </p:spTree>
    <p:extLst>
      <p:ext uri="{BB962C8B-B14F-4D97-AF65-F5344CB8AC3E}">
        <p14:creationId xmlns:p14="http://schemas.microsoft.com/office/powerpoint/2010/main" val="274406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524A30-556C-437E-95C4-07EE840D3ADB}"/>
              </a:ext>
            </a:extLst>
          </p:cNvPr>
          <p:cNvPicPr>
            <a:picLocks noChangeAspect="1"/>
          </p:cNvPicPr>
          <p:nvPr/>
        </p:nvPicPr>
        <p:blipFill>
          <a:blip r:embed="rId2"/>
          <a:stretch>
            <a:fillRect/>
          </a:stretch>
        </p:blipFill>
        <p:spPr>
          <a:xfrm>
            <a:off x="0" y="-79375"/>
            <a:ext cx="12197422" cy="6937375"/>
          </a:xfrm>
          <a:prstGeom prst="rect">
            <a:avLst/>
          </a:prstGeom>
        </p:spPr>
      </p:pic>
      <p:sp>
        <p:nvSpPr>
          <p:cNvPr id="2" name="Title 1">
            <a:extLst>
              <a:ext uri="{FF2B5EF4-FFF2-40B4-BE49-F238E27FC236}">
                <a16:creationId xmlns:a16="http://schemas.microsoft.com/office/drawing/2014/main" id="{1D02B800-D321-4A61-8AF9-F4B2781FA7C2}"/>
              </a:ext>
            </a:extLst>
          </p:cNvPr>
          <p:cNvSpPr>
            <a:spLocks noGrp="1"/>
          </p:cNvSpPr>
          <p:nvPr>
            <p:ph type="title"/>
          </p:nvPr>
        </p:nvSpPr>
        <p:spPr/>
        <p:txBody>
          <a:bodyPr/>
          <a:lstStyle/>
          <a:p>
            <a:r>
              <a:rPr lang="en-US" dirty="0">
                <a:latin typeface="Noir-et-Blanc" panose="020B0500000000000000" pitchFamily="34" charset="0"/>
              </a:rPr>
              <a:t>Note: </a:t>
            </a:r>
          </a:p>
        </p:txBody>
      </p:sp>
      <p:sp>
        <p:nvSpPr>
          <p:cNvPr id="3" name="Content Placeholder 2">
            <a:extLst>
              <a:ext uri="{FF2B5EF4-FFF2-40B4-BE49-F238E27FC236}">
                <a16:creationId xmlns:a16="http://schemas.microsoft.com/office/drawing/2014/main" id="{84E26742-D1CC-41DA-9445-9124C0345D0B}"/>
              </a:ext>
            </a:extLst>
          </p:cNvPr>
          <p:cNvSpPr>
            <a:spLocks noGrp="1"/>
          </p:cNvSpPr>
          <p:nvPr>
            <p:ph idx="1"/>
          </p:nvPr>
        </p:nvSpPr>
        <p:spPr/>
        <p:txBody>
          <a:bodyPr/>
          <a:lstStyle/>
          <a:p>
            <a:pPr marL="0" indent="0">
              <a:buNone/>
            </a:pPr>
            <a:r>
              <a:rPr lang="en-US" dirty="0"/>
              <a:t>Multiplying the length of the foot times 7 is usually a close approximation for adults and kids that don‘t have a lot more growing to do. </a:t>
            </a:r>
          </a:p>
          <a:p>
            <a:pPr marL="0" indent="0">
              <a:buNone/>
            </a:pPr>
            <a:r>
              <a:rPr lang="en-US" dirty="0"/>
              <a:t>For younger kids, multiplying by 6 works better. (For really young children, it doesn‘t work at all.)</a:t>
            </a:r>
          </a:p>
          <a:p>
            <a:pPr marL="0" indent="0">
              <a:buNone/>
            </a:pPr>
            <a:endParaRPr lang="en-US" dirty="0"/>
          </a:p>
        </p:txBody>
      </p:sp>
    </p:spTree>
    <p:extLst>
      <p:ext uri="{BB962C8B-B14F-4D97-AF65-F5344CB8AC3E}">
        <p14:creationId xmlns:p14="http://schemas.microsoft.com/office/powerpoint/2010/main" val="2041391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EF707-D491-461F-BEE3-94BE0E75FA9E}"/>
              </a:ext>
            </a:extLst>
          </p:cNvPr>
          <p:cNvSpPr>
            <a:spLocks noGrp="1"/>
          </p:cNvSpPr>
          <p:nvPr>
            <p:ph type="title"/>
          </p:nvPr>
        </p:nvSpPr>
        <p:spPr>
          <a:xfrm>
            <a:off x="2400300" y="365125"/>
            <a:ext cx="8953500" cy="1325563"/>
          </a:xfrm>
        </p:spPr>
        <p:txBody>
          <a:bodyPr/>
          <a:lstStyle/>
          <a:p>
            <a:r>
              <a:rPr lang="en-US" dirty="0">
                <a:latin typeface="Noir-et-Blanc" panose="020B0500000000000000" pitchFamily="34" charset="0"/>
              </a:rPr>
              <a:t>Compare!</a:t>
            </a:r>
          </a:p>
        </p:txBody>
      </p:sp>
      <p:sp>
        <p:nvSpPr>
          <p:cNvPr id="3" name="Content Placeholder 2">
            <a:extLst>
              <a:ext uri="{FF2B5EF4-FFF2-40B4-BE49-F238E27FC236}">
                <a16:creationId xmlns:a16="http://schemas.microsoft.com/office/drawing/2014/main" id="{683ABF42-2319-4271-8165-943C50821C08}"/>
              </a:ext>
            </a:extLst>
          </p:cNvPr>
          <p:cNvSpPr>
            <a:spLocks noGrp="1"/>
          </p:cNvSpPr>
          <p:nvPr>
            <p:ph idx="1"/>
          </p:nvPr>
        </p:nvSpPr>
        <p:spPr>
          <a:xfrm>
            <a:off x="2400300" y="1825625"/>
            <a:ext cx="8953500" cy="4351338"/>
          </a:xfrm>
        </p:spPr>
        <p:txBody>
          <a:bodyPr/>
          <a:lstStyle/>
          <a:p>
            <a:pPr marL="0" indent="0">
              <a:buNone/>
            </a:pPr>
            <a:r>
              <a:rPr lang="en-US" dirty="0"/>
              <a:t>Working with your partner compare this new distance to:</a:t>
            </a:r>
          </a:p>
          <a:p>
            <a:r>
              <a:rPr lang="en-US" dirty="0"/>
              <a:t>Your total height, from the floor to the top of your skull.</a:t>
            </a:r>
          </a:p>
          <a:p>
            <a:r>
              <a:rPr lang="en-US" dirty="0"/>
              <a:t>The entire width of your out-stretched arm span.</a:t>
            </a:r>
          </a:p>
          <a:p>
            <a:pPr marL="0" indent="0">
              <a:buNone/>
            </a:pPr>
            <a:r>
              <a:rPr lang="en-US" dirty="0"/>
              <a:t>You should find that they‘re all about the same length.</a:t>
            </a:r>
          </a:p>
          <a:p>
            <a:pPr marL="0" indent="0">
              <a:buNone/>
            </a:pPr>
            <a:r>
              <a:rPr lang="en-US" b="1" dirty="0"/>
              <a:t>Do not remove the clip!</a:t>
            </a:r>
          </a:p>
          <a:p>
            <a:pPr marL="0" indent="0">
              <a:buNone/>
            </a:pPr>
            <a:endParaRPr lang="en-US" dirty="0"/>
          </a:p>
        </p:txBody>
      </p:sp>
      <p:pic>
        <p:nvPicPr>
          <p:cNvPr id="4" name="Picture 3">
            <a:extLst>
              <a:ext uri="{FF2B5EF4-FFF2-40B4-BE49-F238E27FC236}">
                <a16:creationId xmlns:a16="http://schemas.microsoft.com/office/drawing/2014/main" id="{29919512-AF8D-496E-A3D7-6C9F7616796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2102397" cy="6858000"/>
          </a:xfrm>
          <a:prstGeom prst="rect">
            <a:avLst/>
          </a:prstGeom>
        </p:spPr>
      </p:pic>
    </p:spTree>
    <p:extLst>
      <p:ext uri="{BB962C8B-B14F-4D97-AF65-F5344CB8AC3E}">
        <p14:creationId xmlns:p14="http://schemas.microsoft.com/office/powerpoint/2010/main" val="2082401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1FAC63-5193-487E-A5EB-516F878EBF7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2102397" cy="6858000"/>
          </a:xfrm>
          <a:prstGeom prst="rect">
            <a:avLst/>
          </a:prstGeom>
        </p:spPr>
      </p:pic>
      <p:sp>
        <p:nvSpPr>
          <p:cNvPr id="2" name="Title 1">
            <a:extLst>
              <a:ext uri="{FF2B5EF4-FFF2-40B4-BE49-F238E27FC236}">
                <a16:creationId xmlns:a16="http://schemas.microsoft.com/office/drawing/2014/main" id="{ADF8B35E-8AA8-4334-9A53-3B33F296FA47}"/>
              </a:ext>
            </a:extLst>
          </p:cNvPr>
          <p:cNvSpPr>
            <a:spLocks noGrp="1"/>
          </p:cNvSpPr>
          <p:nvPr>
            <p:ph type="title"/>
          </p:nvPr>
        </p:nvSpPr>
        <p:spPr>
          <a:xfrm>
            <a:off x="1695450" y="365125"/>
            <a:ext cx="9658350" cy="1325563"/>
          </a:xfrm>
        </p:spPr>
        <p:txBody>
          <a:bodyPr/>
          <a:lstStyle/>
          <a:p>
            <a:r>
              <a:rPr lang="en-US" dirty="0">
                <a:latin typeface="Noir-et-Blanc" panose="020B0500000000000000" pitchFamily="34" charset="0"/>
              </a:rPr>
              <a:t>Tip o’ your nose to the tip o’ your finger!</a:t>
            </a:r>
          </a:p>
        </p:txBody>
      </p:sp>
      <p:sp>
        <p:nvSpPr>
          <p:cNvPr id="3" name="Content Placeholder 2">
            <a:extLst>
              <a:ext uri="{FF2B5EF4-FFF2-40B4-BE49-F238E27FC236}">
                <a16:creationId xmlns:a16="http://schemas.microsoft.com/office/drawing/2014/main" id="{16971B19-E981-4734-9DCC-0488AF837CB1}"/>
              </a:ext>
            </a:extLst>
          </p:cNvPr>
          <p:cNvSpPr>
            <a:spLocks noGrp="1"/>
          </p:cNvSpPr>
          <p:nvPr>
            <p:ph idx="1"/>
          </p:nvPr>
        </p:nvSpPr>
        <p:spPr>
          <a:xfrm>
            <a:off x="1695450" y="1825625"/>
            <a:ext cx="9658350" cy="4351338"/>
          </a:xfrm>
        </p:spPr>
        <p:txBody>
          <a:bodyPr/>
          <a:lstStyle/>
          <a:p>
            <a:pPr marL="0" indent="0">
              <a:buNone/>
            </a:pPr>
            <a:r>
              <a:rPr lang="en-US" dirty="0"/>
              <a:t>This part is slightly less reliable, especially for children, but half of this larger measurement (halfway between the knot and your 2</a:t>
            </a:r>
            <a:r>
              <a:rPr lang="en-US" baseline="30000" dirty="0"/>
              <a:t>nd</a:t>
            </a:r>
            <a:r>
              <a:rPr lang="en-US" dirty="0"/>
              <a:t> clip, or 3 ½ of your foot lengths) should be roughly equal to the distance from the tip of the nose to the tip of the middle finger (when arms are outstretched).  On adults this measure should also be roughly equal to a yard.</a:t>
            </a:r>
          </a:p>
        </p:txBody>
      </p:sp>
    </p:spTree>
    <p:extLst>
      <p:ext uri="{BB962C8B-B14F-4D97-AF65-F5344CB8AC3E}">
        <p14:creationId xmlns:p14="http://schemas.microsoft.com/office/powerpoint/2010/main" val="1597932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AB069-15A3-431E-BD74-467FD37FD069}"/>
              </a:ext>
            </a:extLst>
          </p:cNvPr>
          <p:cNvSpPr>
            <a:spLocks noGrp="1"/>
          </p:cNvSpPr>
          <p:nvPr>
            <p:ph type="title"/>
          </p:nvPr>
        </p:nvSpPr>
        <p:spPr>
          <a:xfrm>
            <a:off x="2102396" y="365125"/>
            <a:ext cx="9251403" cy="1325563"/>
          </a:xfrm>
        </p:spPr>
        <p:txBody>
          <a:bodyPr/>
          <a:lstStyle/>
          <a:p>
            <a:r>
              <a:rPr lang="en-US" dirty="0">
                <a:latin typeface="Noir-et-Blanc" panose="020B0500000000000000" pitchFamily="34" charset="0"/>
              </a:rPr>
              <a:t>Rope it in!</a:t>
            </a:r>
          </a:p>
        </p:txBody>
      </p:sp>
      <p:sp>
        <p:nvSpPr>
          <p:cNvPr id="3" name="Content Placeholder 2">
            <a:extLst>
              <a:ext uri="{FF2B5EF4-FFF2-40B4-BE49-F238E27FC236}">
                <a16:creationId xmlns:a16="http://schemas.microsoft.com/office/drawing/2014/main" id="{2A1A3F93-9B1D-40B9-A0FF-7480B9B8EC65}"/>
              </a:ext>
            </a:extLst>
          </p:cNvPr>
          <p:cNvSpPr>
            <a:spLocks noGrp="1"/>
          </p:cNvSpPr>
          <p:nvPr>
            <p:ph idx="1"/>
          </p:nvPr>
        </p:nvSpPr>
        <p:spPr>
          <a:xfrm>
            <a:off x="2102396" y="1825625"/>
            <a:ext cx="9251404" cy="4351338"/>
          </a:xfrm>
        </p:spPr>
        <p:txBody>
          <a:bodyPr>
            <a:normAutofit fontScale="92500" lnSpcReduction="10000"/>
          </a:bodyPr>
          <a:lstStyle/>
          <a:p>
            <a:pPr marL="0" indent="0">
              <a:buNone/>
            </a:pPr>
            <a:r>
              <a:rPr lang="en-US" dirty="0"/>
              <a:t>Using the rope again (we’re not worried about the clips anymore, simply using the rope itself) work with your partner to measure:</a:t>
            </a:r>
          </a:p>
          <a:p>
            <a:r>
              <a:rPr lang="en-US" dirty="0"/>
              <a:t>Twice around the base of your thumb, then compare that length to the circumference of your wrist.</a:t>
            </a:r>
          </a:p>
          <a:p>
            <a:r>
              <a:rPr lang="en-US" dirty="0"/>
              <a:t>Twice around the wrist, which should equal the circumference of your neck. </a:t>
            </a:r>
          </a:p>
          <a:p>
            <a:r>
              <a:rPr lang="en-US" dirty="0"/>
              <a:t>Twice around the neck will often equal the circumference of the waist on an average adult.</a:t>
            </a:r>
          </a:p>
          <a:p>
            <a:r>
              <a:rPr lang="en-US" dirty="0"/>
              <a:t>The distance from the outside corner of your eye to the corner of your nose on the same side will equal both the height of your ear, and the width of your mouth.</a:t>
            </a:r>
          </a:p>
          <a:p>
            <a:pPr marL="0" indent="0">
              <a:buNone/>
            </a:pPr>
            <a:endParaRPr lang="en-US" dirty="0"/>
          </a:p>
        </p:txBody>
      </p:sp>
      <p:pic>
        <p:nvPicPr>
          <p:cNvPr id="4" name="Picture 3">
            <a:extLst>
              <a:ext uri="{FF2B5EF4-FFF2-40B4-BE49-F238E27FC236}">
                <a16:creationId xmlns:a16="http://schemas.microsoft.com/office/drawing/2014/main" id="{65042E1D-1F0A-4B0C-8335-CBE87198614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2102397" cy="6858000"/>
          </a:xfrm>
          <a:prstGeom prst="rect">
            <a:avLst/>
          </a:prstGeom>
        </p:spPr>
      </p:pic>
    </p:spTree>
    <p:extLst>
      <p:ext uri="{BB962C8B-B14F-4D97-AF65-F5344CB8AC3E}">
        <p14:creationId xmlns:p14="http://schemas.microsoft.com/office/powerpoint/2010/main" val="1461720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95298-AED4-4BFD-BAAF-2643DB246362}"/>
              </a:ext>
            </a:extLst>
          </p:cNvPr>
          <p:cNvSpPr>
            <a:spLocks noGrp="1"/>
          </p:cNvSpPr>
          <p:nvPr>
            <p:ph type="title"/>
          </p:nvPr>
        </p:nvSpPr>
        <p:spPr>
          <a:xfrm>
            <a:off x="495300" y="440851"/>
            <a:ext cx="10515600" cy="1325563"/>
          </a:xfrm>
        </p:spPr>
        <p:txBody>
          <a:bodyPr/>
          <a:lstStyle/>
          <a:p>
            <a:r>
              <a:rPr lang="en-US" dirty="0">
                <a:latin typeface="Noir-et-blanc" panose="020B0500000000000000" pitchFamily="34" charset="0"/>
              </a:rPr>
              <a:t>Practicing the Art of Observation</a:t>
            </a:r>
          </a:p>
        </p:txBody>
      </p:sp>
      <p:sp>
        <p:nvSpPr>
          <p:cNvPr id="3" name="Content Placeholder 2">
            <a:extLst>
              <a:ext uri="{FF2B5EF4-FFF2-40B4-BE49-F238E27FC236}">
                <a16:creationId xmlns:a16="http://schemas.microsoft.com/office/drawing/2014/main" id="{F986CC95-9D35-44A7-A85D-9D66191007E0}"/>
              </a:ext>
            </a:extLst>
          </p:cNvPr>
          <p:cNvSpPr>
            <a:spLocks noGrp="1"/>
          </p:cNvSpPr>
          <p:nvPr>
            <p:ph idx="1"/>
          </p:nvPr>
        </p:nvSpPr>
        <p:spPr>
          <a:xfrm>
            <a:off x="495300" y="1766414"/>
            <a:ext cx="7373700" cy="4581205"/>
          </a:xfrm>
        </p:spPr>
        <p:txBody>
          <a:bodyPr>
            <a:normAutofit lnSpcReduction="10000"/>
          </a:bodyPr>
          <a:lstStyle/>
          <a:p>
            <a:pPr marL="0" indent="0">
              <a:buNone/>
            </a:pPr>
            <a:r>
              <a:rPr lang="en-US" dirty="0"/>
              <a:t>Show students an image with a great many details, ex. the cover of a kids’ mystery book or any image with lots of detail. </a:t>
            </a:r>
          </a:p>
          <a:p>
            <a:pPr marL="0" indent="0">
              <a:buNone/>
            </a:pPr>
            <a:r>
              <a:rPr lang="en-US" dirty="0"/>
              <a:t>Give the group about a minute to look at the picture, encouraging them to make a mental note of as much as they can, including small details that they think others will overlook. </a:t>
            </a:r>
          </a:p>
          <a:p>
            <a:pPr marL="0" indent="0">
              <a:buNone/>
            </a:pPr>
            <a:r>
              <a:rPr lang="en-US" dirty="0"/>
              <a:t>When the time is up, put the picture away and create a (long as possible) list of things observed as a group. </a:t>
            </a:r>
          </a:p>
          <a:p>
            <a:pPr marL="0" indent="0">
              <a:buNone/>
            </a:pPr>
            <a:r>
              <a:rPr lang="en-US" dirty="0"/>
              <a:t>Practice variations as time allows.</a:t>
            </a:r>
          </a:p>
        </p:txBody>
      </p:sp>
      <p:grpSp>
        <p:nvGrpSpPr>
          <p:cNvPr id="4" name="Group 5">
            <a:extLst>
              <a:ext uri="{FF2B5EF4-FFF2-40B4-BE49-F238E27FC236}">
                <a16:creationId xmlns:a16="http://schemas.microsoft.com/office/drawing/2014/main" id="{651F3A1F-617F-4305-88C6-DA5CC71F2FAA}"/>
              </a:ext>
            </a:extLst>
          </p:cNvPr>
          <p:cNvGrpSpPr>
            <a:grpSpLocks/>
          </p:cNvGrpSpPr>
          <p:nvPr/>
        </p:nvGrpSpPr>
        <p:grpSpPr bwMode="auto">
          <a:xfrm>
            <a:off x="10123487" y="59532"/>
            <a:ext cx="2068513" cy="382588"/>
            <a:chOff x="167" y="84"/>
            <a:chExt cx="3259" cy="603"/>
          </a:xfrm>
        </p:grpSpPr>
        <p:pic>
          <p:nvPicPr>
            <p:cNvPr id="5" name="Picture 1" descr="http://scrapbookhut.com/blog/wp-content/uploads/2008/08/foundevidence.gif">
              <a:extLst>
                <a:ext uri="{FF2B5EF4-FFF2-40B4-BE49-F238E27FC236}">
                  <a16:creationId xmlns:a16="http://schemas.microsoft.com/office/drawing/2014/main" id="{DB390566-41D6-4927-9655-9ADF744A406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35687" t="67287" r="15836" b="16664"/>
            <a:stretch>
              <a:fillRect/>
            </a:stretch>
          </p:blipFill>
          <p:spPr bwMode="auto">
            <a:xfrm>
              <a:off x="167" y="217"/>
              <a:ext cx="1634" cy="33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90CEDABD-4A3A-48B9-9A73-8AB33E7BF34A}"/>
                </a:ext>
              </a:extLst>
            </p:cNvPr>
            <p:cNvSpPr txBox="1">
              <a:spLocks noChangeArrowheads="1"/>
            </p:cNvSpPr>
            <p:nvPr/>
          </p:nvSpPr>
          <p:spPr bwMode="auto">
            <a:xfrm>
              <a:off x="1801" y="84"/>
              <a:ext cx="1625"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000"/>
                </a:spcAft>
                <a:buClrTx/>
                <a:buSzTx/>
                <a:buFontTx/>
                <a:buNone/>
                <a:tabLst/>
              </a:pPr>
              <a:r>
                <a:rPr kumimoji="0" lang="en-US" altLang="en-US" sz="1800" b="0" i="0" u="none" strike="noStrike" cap="none" normalizeH="0" baseline="0" dirty="0">
                  <a:ln>
                    <a:noFill/>
                  </a:ln>
                  <a:solidFill>
                    <a:schemeClr val="tx1"/>
                  </a:solidFill>
                  <a:effectLst/>
                  <a:latin typeface="Modern No. 20" panose="02070704070505020303" pitchFamily="18" charset="0"/>
                  <a:ea typeface="Arial" panose="020B0604020202020204" pitchFamily="34" charset="0"/>
                </a:rPr>
                <a:t>45780B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pic>
        <p:nvPicPr>
          <p:cNvPr id="7" name="Picture 6">
            <a:extLst>
              <a:ext uri="{FF2B5EF4-FFF2-40B4-BE49-F238E27FC236}">
                <a16:creationId xmlns:a16="http://schemas.microsoft.com/office/drawing/2014/main" id="{73A1311D-9638-4BE2-915C-79F015EDF3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43800" y="526505"/>
            <a:ext cx="4781550" cy="6088219"/>
          </a:xfrm>
          <a:prstGeom prst="rect">
            <a:avLst/>
          </a:prstGeom>
        </p:spPr>
      </p:pic>
    </p:spTree>
    <p:extLst>
      <p:ext uri="{BB962C8B-B14F-4D97-AF65-F5344CB8AC3E}">
        <p14:creationId xmlns:p14="http://schemas.microsoft.com/office/powerpoint/2010/main" val="299767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CBC87-8BA6-4E7A-87D0-68EE2D10232A}"/>
              </a:ext>
            </a:extLst>
          </p:cNvPr>
          <p:cNvSpPr>
            <a:spLocks noGrp="1"/>
          </p:cNvSpPr>
          <p:nvPr>
            <p:ph type="title"/>
          </p:nvPr>
        </p:nvSpPr>
        <p:spPr>
          <a:xfrm>
            <a:off x="4259278" y="365125"/>
            <a:ext cx="7094522" cy="1325563"/>
          </a:xfrm>
        </p:spPr>
        <p:txBody>
          <a:bodyPr/>
          <a:lstStyle/>
          <a:p>
            <a:r>
              <a:rPr lang="en-US" dirty="0">
                <a:latin typeface="Noir-et-blanc" panose="020B0500000000000000" pitchFamily="34" charset="0"/>
              </a:rPr>
              <a:t>What can we conclude?</a:t>
            </a:r>
          </a:p>
        </p:txBody>
      </p:sp>
      <p:sp>
        <p:nvSpPr>
          <p:cNvPr id="3" name="Content Placeholder 2">
            <a:extLst>
              <a:ext uri="{FF2B5EF4-FFF2-40B4-BE49-F238E27FC236}">
                <a16:creationId xmlns:a16="http://schemas.microsoft.com/office/drawing/2014/main" id="{F8DE3D0A-7992-4AC5-9583-6197C66BE403}"/>
              </a:ext>
            </a:extLst>
          </p:cNvPr>
          <p:cNvSpPr>
            <a:spLocks noGrp="1"/>
          </p:cNvSpPr>
          <p:nvPr>
            <p:ph idx="1"/>
          </p:nvPr>
        </p:nvSpPr>
        <p:spPr>
          <a:xfrm>
            <a:off x="4259278" y="1825625"/>
            <a:ext cx="7094522" cy="4351338"/>
          </a:xfrm>
        </p:spPr>
        <p:txBody>
          <a:bodyPr>
            <a:normAutofit/>
          </a:bodyPr>
          <a:lstStyle/>
          <a:p>
            <a:pPr marL="0" indent="0">
              <a:buNone/>
            </a:pPr>
            <a:r>
              <a:rPr lang="en-US" dirty="0"/>
              <a:t>When a forensic scientist has the length of a foot, the forensic scientist will be able to approximate the height of the individual and more!</a:t>
            </a:r>
          </a:p>
        </p:txBody>
      </p:sp>
      <p:pic>
        <p:nvPicPr>
          <p:cNvPr id="5" name="Picture 4">
            <a:extLst>
              <a:ext uri="{FF2B5EF4-FFF2-40B4-BE49-F238E27FC236}">
                <a16:creationId xmlns:a16="http://schemas.microsoft.com/office/drawing/2014/main" id="{A21D8963-7361-44A7-AE14-91A5E8312748}"/>
              </a:ext>
            </a:extLst>
          </p:cNvPr>
          <p:cNvPicPr>
            <a:picLocks noChangeAspect="1"/>
          </p:cNvPicPr>
          <p:nvPr/>
        </p:nvPicPr>
        <p:blipFill>
          <a:blip r:embed="rId2">
            <a:clrChange>
              <a:clrFrom>
                <a:srgbClr val="F9FDFE"/>
              </a:clrFrom>
              <a:clrTo>
                <a:srgbClr val="F9FDFE">
                  <a:alpha val="0"/>
                </a:srgbClr>
              </a:clrTo>
            </a:clrChange>
          </a:blip>
          <a:stretch>
            <a:fillRect/>
          </a:stretch>
        </p:blipFill>
        <p:spPr>
          <a:xfrm flipH="1">
            <a:off x="0" y="0"/>
            <a:ext cx="4259278" cy="6858000"/>
          </a:xfrm>
          <a:prstGeom prst="rect">
            <a:avLst/>
          </a:prstGeom>
        </p:spPr>
      </p:pic>
    </p:spTree>
    <p:extLst>
      <p:ext uri="{BB962C8B-B14F-4D97-AF65-F5344CB8AC3E}">
        <p14:creationId xmlns:p14="http://schemas.microsoft.com/office/powerpoint/2010/main" val="39363313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E2E37B-4B4F-4451-98CC-2205894CFA58}"/>
              </a:ext>
            </a:extLst>
          </p:cNvPr>
          <p:cNvPicPr>
            <a:picLocks noChangeAspect="1"/>
          </p:cNvPicPr>
          <p:nvPr/>
        </p:nvPicPr>
        <p:blipFill>
          <a:blip r:embed="rId2"/>
          <a:stretch>
            <a:fillRect/>
          </a:stretch>
        </p:blipFill>
        <p:spPr>
          <a:xfrm>
            <a:off x="0" y="-79375"/>
            <a:ext cx="12197422" cy="6937375"/>
          </a:xfrm>
          <a:prstGeom prst="rect">
            <a:avLst/>
          </a:prstGeom>
        </p:spPr>
      </p:pic>
      <p:sp>
        <p:nvSpPr>
          <p:cNvPr id="2" name="Title 1">
            <a:extLst>
              <a:ext uri="{FF2B5EF4-FFF2-40B4-BE49-F238E27FC236}">
                <a16:creationId xmlns:a16="http://schemas.microsoft.com/office/drawing/2014/main" id="{04CCBC87-8BA6-4E7A-87D0-68EE2D10232A}"/>
              </a:ext>
            </a:extLst>
          </p:cNvPr>
          <p:cNvSpPr>
            <a:spLocks noGrp="1"/>
          </p:cNvSpPr>
          <p:nvPr>
            <p:ph type="title"/>
          </p:nvPr>
        </p:nvSpPr>
        <p:spPr/>
        <p:txBody>
          <a:bodyPr/>
          <a:lstStyle/>
          <a:p>
            <a:r>
              <a:rPr lang="en-US" dirty="0">
                <a:latin typeface="Noir-et-blanc" panose="020B0500000000000000" pitchFamily="34" charset="0"/>
              </a:rPr>
              <a:t>What’s going on? How do they do it?</a:t>
            </a:r>
          </a:p>
        </p:txBody>
      </p:sp>
      <p:sp>
        <p:nvSpPr>
          <p:cNvPr id="3" name="Content Placeholder 2">
            <a:extLst>
              <a:ext uri="{FF2B5EF4-FFF2-40B4-BE49-F238E27FC236}">
                <a16:creationId xmlns:a16="http://schemas.microsoft.com/office/drawing/2014/main" id="{F8DE3D0A-7992-4AC5-9583-6197C66BE403}"/>
              </a:ext>
            </a:extLst>
          </p:cNvPr>
          <p:cNvSpPr>
            <a:spLocks noGrp="1"/>
          </p:cNvSpPr>
          <p:nvPr>
            <p:ph idx="1"/>
          </p:nvPr>
        </p:nvSpPr>
        <p:spPr/>
        <p:txBody>
          <a:bodyPr>
            <a:normAutofit lnSpcReduction="10000"/>
          </a:bodyPr>
          <a:lstStyle/>
          <a:p>
            <a:pPr marL="0" indent="0">
              <a:buNone/>
            </a:pPr>
            <a:r>
              <a:rPr lang="en-US" dirty="0"/>
              <a:t>Forensic Osteology is the study of bones.  It is through the use of Osteology (how bones are formed, interact, age, and change over time) that investigators are able to analyze human remains.  </a:t>
            </a:r>
          </a:p>
          <a:p>
            <a:pPr marL="0" indent="0">
              <a:buNone/>
            </a:pPr>
            <a:r>
              <a:rPr lang="en-US" dirty="0"/>
              <a:t>A person‘s individual proportions are so unique that this style of relating is the basis for forensic reconstruction, such as seen on television where they take bones and figure out what someone may have looked like.  </a:t>
            </a:r>
          </a:p>
          <a:p>
            <a:pPr marL="0" indent="0">
              <a:buNone/>
            </a:pPr>
            <a:r>
              <a:rPr lang="en-US" dirty="0"/>
              <a:t>Using a person‘s foot, the total height of the person in question can be estimated, and if the skull is present, the measurements you just took can be used to reconstruct the shape of all the cartilage and soft tissue which is likely to have decayed.  </a:t>
            </a:r>
          </a:p>
          <a:p>
            <a:pPr marL="0" indent="0">
              <a:buNone/>
            </a:pPr>
            <a:endParaRPr lang="en-US" dirty="0"/>
          </a:p>
        </p:txBody>
      </p:sp>
    </p:spTree>
    <p:extLst>
      <p:ext uri="{BB962C8B-B14F-4D97-AF65-F5344CB8AC3E}">
        <p14:creationId xmlns:p14="http://schemas.microsoft.com/office/powerpoint/2010/main" val="3916326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25C1CD6-6C70-4794-98A3-A0C7826452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EEDEA9-EAA7-4506-8E4D-D1F6637E016A}"/>
              </a:ext>
            </a:extLst>
          </p:cNvPr>
          <p:cNvSpPr>
            <a:spLocks noGrp="1"/>
          </p:cNvSpPr>
          <p:nvPr>
            <p:ph type="title"/>
          </p:nvPr>
        </p:nvSpPr>
        <p:spPr/>
        <p:txBody>
          <a:bodyPr/>
          <a:lstStyle/>
          <a:p>
            <a:r>
              <a:rPr lang="en-US" dirty="0">
                <a:solidFill>
                  <a:schemeClr val="bg1">
                    <a:lumMod val="95000"/>
                  </a:schemeClr>
                </a:solidFill>
                <a:effectLst>
                  <a:outerShdw blurRad="38100" dist="38100" dir="2700000" algn="tl">
                    <a:srgbClr val="000000">
                      <a:alpha val="43137"/>
                    </a:srgbClr>
                  </a:outerShdw>
                </a:effectLst>
                <a:latin typeface="Noir-et-blanc" panose="020B0500000000000000" pitchFamily="34" charset="0"/>
              </a:rPr>
              <a:t>Making Tracks!</a:t>
            </a:r>
          </a:p>
        </p:txBody>
      </p:sp>
      <p:sp>
        <p:nvSpPr>
          <p:cNvPr id="3" name="Content Placeholder 2">
            <a:extLst>
              <a:ext uri="{FF2B5EF4-FFF2-40B4-BE49-F238E27FC236}">
                <a16:creationId xmlns:a16="http://schemas.microsoft.com/office/drawing/2014/main" id="{A1AB0F1D-4278-4E73-9D42-DDCCB6E76898}"/>
              </a:ext>
            </a:extLst>
          </p:cNvPr>
          <p:cNvSpPr>
            <a:spLocks noGrp="1"/>
          </p:cNvSpPr>
          <p:nvPr>
            <p:ph idx="1"/>
          </p:nvPr>
        </p:nvSpPr>
        <p:spPr>
          <a:xfrm>
            <a:off x="838200" y="1825625"/>
            <a:ext cx="5867400" cy="4351338"/>
          </a:xfrm>
        </p:spPr>
        <p:txBody>
          <a:bodyPr/>
          <a:lstStyle/>
          <a:p>
            <a:pPr marL="0" indent="0">
              <a:buNone/>
            </a:pPr>
            <a:r>
              <a:rPr lang="en-US" dirty="0">
                <a:solidFill>
                  <a:schemeClr val="bg1">
                    <a:lumMod val="95000"/>
                  </a:schemeClr>
                </a:solidFill>
                <a:effectLst>
                  <a:outerShdw blurRad="38100" dist="38100" dir="2700000" algn="tl">
                    <a:srgbClr val="000000">
                      <a:alpha val="43137"/>
                    </a:srgbClr>
                  </a:outerShdw>
                </a:effectLst>
              </a:rPr>
              <a:t>Using their observation skills, Probationary Gumshoes identify and compare footprints and shoe tracks placed at various stations around your classroom Crime Investigation Lab. </a:t>
            </a:r>
          </a:p>
        </p:txBody>
      </p:sp>
    </p:spTree>
    <p:extLst>
      <p:ext uri="{BB962C8B-B14F-4D97-AF65-F5344CB8AC3E}">
        <p14:creationId xmlns:p14="http://schemas.microsoft.com/office/powerpoint/2010/main" val="21884007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866B19-3DF9-479B-9AF5-1E2E642CB2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387346CA-880C-42CC-A079-CA56F945FD9C}"/>
              </a:ext>
            </a:extLst>
          </p:cNvPr>
          <p:cNvSpPr>
            <a:spLocks noGrp="1"/>
          </p:cNvSpPr>
          <p:nvPr>
            <p:ph type="title"/>
          </p:nvPr>
        </p:nvSpPr>
        <p:spPr>
          <a:xfrm>
            <a:off x="1676399" y="0"/>
            <a:ext cx="10515600" cy="1325563"/>
          </a:xfrm>
        </p:spPr>
        <p:txBody>
          <a:bodyPr/>
          <a:lstStyle/>
          <a:p>
            <a:r>
              <a:rPr lang="en-US" dirty="0">
                <a:latin typeface="Noir-et-blanc" panose="020B0500000000000000" pitchFamily="34" charset="0"/>
              </a:rPr>
              <a:t>Chromatography</a:t>
            </a:r>
          </a:p>
        </p:txBody>
      </p:sp>
      <p:sp>
        <p:nvSpPr>
          <p:cNvPr id="3" name="Content Placeholder 2">
            <a:extLst>
              <a:ext uri="{FF2B5EF4-FFF2-40B4-BE49-F238E27FC236}">
                <a16:creationId xmlns:a16="http://schemas.microsoft.com/office/drawing/2014/main" id="{DC0986E8-1EEF-4DC5-8C20-3843668366DF}"/>
              </a:ext>
            </a:extLst>
          </p:cNvPr>
          <p:cNvSpPr>
            <a:spLocks noGrp="1"/>
          </p:cNvSpPr>
          <p:nvPr>
            <p:ph idx="1"/>
          </p:nvPr>
        </p:nvSpPr>
        <p:spPr>
          <a:xfrm>
            <a:off x="1009650" y="4892675"/>
            <a:ext cx="10515600" cy="1965325"/>
          </a:xfrm>
        </p:spPr>
        <p:txBody>
          <a:bodyPr>
            <a:normAutofit/>
          </a:bodyPr>
          <a:lstStyle/>
          <a:p>
            <a:pPr marL="0" indent="0" algn="ctr">
              <a:buNone/>
            </a:pPr>
            <a:r>
              <a:rPr lang="en-US" dirty="0"/>
              <a:t>Black ink is black ink, right? Maybe not! Even though the ink from different pens looks the same, it might actually be made of many different dyes. </a:t>
            </a:r>
          </a:p>
          <a:p>
            <a:pPr marL="0" indent="0">
              <a:buNone/>
            </a:pPr>
            <a:endParaRPr lang="en-US" dirty="0"/>
          </a:p>
        </p:txBody>
      </p:sp>
    </p:spTree>
    <p:extLst>
      <p:ext uri="{BB962C8B-B14F-4D97-AF65-F5344CB8AC3E}">
        <p14:creationId xmlns:p14="http://schemas.microsoft.com/office/powerpoint/2010/main" val="23891105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7DB46-CB4D-477D-844F-32D112134BA7}"/>
              </a:ext>
            </a:extLst>
          </p:cNvPr>
          <p:cNvSpPr>
            <a:spLocks noGrp="1"/>
          </p:cNvSpPr>
          <p:nvPr>
            <p:ph type="title"/>
          </p:nvPr>
        </p:nvSpPr>
        <p:spPr>
          <a:xfrm>
            <a:off x="228600" y="365125"/>
            <a:ext cx="4972050" cy="1325563"/>
          </a:xfrm>
        </p:spPr>
        <p:txBody>
          <a:bodyPr/>
          <a:lstStyle/>
          <a:p>
            <a:r>
              <a:rPr lang="en-US" dirty="0">
                <a:latin typeface="Noir-et-blanc" panose="020B0500000000000000" pitchFamily="34" charset="0"/>
              </a:rPr>
              <a:t>Inking the Evidence with the Crime</a:t>
            </a:r>
            <a:endParaRPr lang="en-US" dirty="0"/>
          </a:p>
        </p:txBody>
      </p:sp>
      <p:sp>
        <p:nvSpPr>
          <p:cNvPr id="3" name="Content Placeholder 2">
            <a:extLst>
              <a:ext uri="{FF2B5EF4-FFF2-40B4-BE49-F238E27FC236}">
                <a16:creationId xmlns:a16="http://schemas.microsoft.com/office/drawing/2014/main" id="{A394A850-7B05-48EC-B479-794BB40BC9B8}"/>
              </a:ext>
            </a:extLst>
          </p:cNvPr>
          <p:cNvSpPr>
            <a:spLocks noGrp="1"/>
          </p:cNvSpPr>
          <p:nvPr>
            <p:ph idx="1"/>
          </p:nvPr>
        </p:nvSpPr>
        <p:spPr>
          <a:xfrm>
            <a:off x="228600" y="1825625"/>
            <a:ext cx="5048250" cy="4351338"/>
          </a:xfrm>
        </p:spPr>
        <p:txBody>
          <a:bodyPr>
            <a:normAutofit lnSpcReduction="10000"/>
          </a:bodyPr>
          <a:lstStyle/>
          <a:p>
            <a:pPr marL="0" indent="0">
              <a:buNone/>
            </a:pPr>
            <a:r>
              <a:rPr lang="en-US" dirty="0"/>
              <a:t>The Detective has a note in from her evidence files written on absorbent paper by someone using a felt-tip pen. </a:t>
            </a:r>
          </a:p>
          <a:p>
            <a:pPr marL="0" indent="0">
              <a:buNone/>
            </a:pPr>
            <a:r>
              <a:rPr lang="en-US" dirty="0"/>
              <a:t>Gumshoes, she needs you to separate the dyes in the ink from different pens to make different patterns and figure out which of the pens she collected from the suspects is the right one, while she works on another case!</a:t>
            </a:r>
          </a:p>
          <a:p>
            <a:pPr marL="0" indent="0">
              <a:buNone/>
            </a:pPr>
            <a:endParaRPr lang="en-US" dirty="0"/>
          </a:p>
        </p:txBody>
      </p:sp>
      <p:pic>
        <p:nvPicPr>
          <p:cNvPr id="5" name="Picture 4">
            <a:extLst>
              <a:ext uri="{FF2B5EF4-FFF2-40B4-BE49-F238E27FC236}">
                <a16:creationId xmlns:a16="http://schemas.microsoft.com/office/drawing/2014/main" id="{11281547-E11F-4E6E-895C-5937F09730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3050" y="652463"/>
            <a:ext cx="6432813" cy="5524500"/>
          </a:xfrm>
          <a:prstGeom prst="rect">
            <a:avLst/>
          </a:prstGeom>
        </p:spPr>
      </p:pic>
    </p:spTree>
    <p:extLst>
      <p:ext uri="{BB962C8B-B14F-4D97-AF65-F5344CB8AC3E}">
        <p14:creationId xmlns:p14="http://schemas.microsoft.com/office/powerpoint/2010/main" val="487066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4BE63-DCB9-4E41-BCC0-64C119F812B1}"/>
              </a:ext>
            </a:extLst>
          </p:cNvPr>
          <p:cNvSpPr>
            <a:spLocks noGrp="1"/>
          </p:cNvSpPr>
          <p:nvPr>
            <p:ph type="title"/>
          </p:nvPr>
        </p:nvSpPr>
        <p:spPr/>
        <p:txBody>
          <a:bodyPr/>
          <a:lstStyle/>
          <a:p>
            <a:r>
              <a:rPr lang="en-US" dirty="0">
                <a:latin typeface="Noir-et-blanc" panose="020B0500000000000000" pitchFamily="34" charset="0"/>
              </a:rPr>
              <a:t>Liar </a:t>
            </a:r>
            <a:r>
              <a:rPr lang="en-US" dirty="0" err="1">
                <a:latin typeface="Noir-et-blanc" panose="020B0500000000000000" pitchFamily="34" charset="0"/>
              </a:rPr>
              <a:t>Liar</a:t>
            </a:r>
            <a:r>
              <a:rPr lang="en-US" dirty="0">
                <a:latin typeface="Noir-et-blanc" panose="020B0500000000000000" pitchFamily="34" charset="0"/>
              </a:rPr>
              <a:t>, Glands on Fire</a:t>
            </a:r>
          </a:p>
        </p:txBody>
      </p:sp>
      <p:sp>
        <p:nvSpPr>
          <p:cNvPr id="3" name="Content Placeholder 2">
            <a:extLst>
              <a:ext uri="{FF2B5EF4-FFF2-40B4-BE49-F238E27FC236}">
                <a16:creationId xmlns:a16="http://schemas.microsoft.com/office/drawing/2014/main" id="{73B5B0E7-2557-4D30-9C6D-CEBF2AA218C3}"/>
              </a:ext>
            </a:extLst>
          </p:cNvPr>
          <p:cNvSpPr>
            <a:spLocks noGrp="1"/>
          </p:cNvSpPr>
          <p:nvPr>
            <p:ph idx="1"/>
          </p:nvPr>
        </p:nvSpPr>
        <p:spPr>
          <a:xfrm>
            <a:off x="5905500" y="1966912"/>
            <a:ext cx="5678487" cy="4351338"/>
          </a:xfrm>
        </p:spPr>
        <p:txBody>
          <a:bodyPr/>
          <a:lstStyle/>
          <a:p>
            <a:pPr marL="0" indent="0">
              <a:buNone/>
            </a:pPr>
            <a:r>
              <a:rPr lang="en-US" dirty="0"/>
              <a:t>The concept of a lie detector is centuries old! Explore ancient techniques (chewing dry rice sound nice?) and more modern methods before trying a fun challenge from the Detective where Gumshoes  make their own lie detector and create their own polygraph process. </a:t>
            </a:r>
          </a:p>
          <a:p>
            <a:pPr marL="0" indent="0">
              <a:buNone/>
            </a:pPr>
            <a:r>
              <a:rPr lang="en-US" dirty="0"/>
              <a:t>Can you pass the test?</a:t>
            </a:r>
          </a:p>
        </p:txBody>
      </p:sp>
      <p:pic>
        <p:nvPicPr>
          <p:cNvPr id="4" name="Picture 3" descr="http://03.edu-cdn.com/files/87001_87100/87097/file_87097.png">
            <a:extLst>
              <a:ext uri="{FF2B5EF4-FFF2-40B4-BE49-F238E27FC236}">
                <a16:creationId xmlns:a16="http://schemas.microsoft.com/office/drawing/2014/main" id="{46021768-665C-454F-9EEF-97280C409561}"/>
              </a:ext>
            </a:extLst>
          </p:cNvPr>
          <p:cNvPicPr/>
          <p:nvPr/>
        </p:nvPicPr>
        <p:blipFill>
          <a:blip r:embed="rId2" r:link="rId3" cstate="print">
            <a:extLst>
              <a:ext uri="{28A0092B-C50C-407E-A947-70E740481C1C}">
                <a14:useLocalDpi xmlns:a14="http://schemas.microsoft.com/office/drawing/2010/main"/>
              </a:ext>
            </a:extLst>
          </a:blip>
          <a:srcRect/>
          <a:stretch>
            <a:fillRect/>
          </a:stretch>
        </p:blipFill>
        <p:spPr bwMode="auto">
          <a:xfrm>
            <a:off x="0" y="1408112"/>
            <a:ext cx="5675313" cy="5186363"/>
          </a:xfrm>
          <a:prstGeom prst="rect">
            <a:avLst/>
          </a:prstGeom>
          <a:noFill/>
          <a:ln>
            <a:noFill/>
          </a:ln>
        </p:spPr>
      </p:pic>
    </p:spTree>
    <p:extLst>
      <p:ext uri="{BB962C8B-B14F-4D97-AF65-F5344CB8AC3E}">
        <p14:creationId xmlns:p14="http://schemas.microsoft.com/office/powerpoint/2010/main" val="41173855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clipartguide.com/_named_clipart_images/0511-1005-0804-2420_Arrows_Shot_Into_a_Wanted_Poster_clipart_image.jpg">
            <a:extLst>
              <a:ext uri="{FF2B5EF4-FFF2-40B4-BE49-F238E27FC236}">
                <a16:creationId xmlns:a16="http://schemas.microsoft.com/office/drawing/2014/main" id="{F8464202-0ED0-4DCE-A53D-2D4ABCF0A2D8}"/>
              </a:ext>
            </a:extLst>
          </p:cNvPr>
          <p:cNvPicPr/>
          <p:nvPr/>
        </p:nvPicPr>
        <p:blipFill>
          <a:blip r:embed="rId2" cstate="print">
            <a:biLevel thresh="50000"/>
            <a:extLst>
              <a:ext uri="{28A0092B-C50C-407E-A947-70E740481C1C}">
                <a14:useLocalDpi xmlns:a14="http://schemas.microsoft.com/office/drawing/2010/main"/>
              </a:ext>
            </a:extLst>
          </a:blip>
          <a:srcRect/>
          <a:stretch>
            <a:fillRect/>
          </a:stretch>
        </p:blipFill>
        <p:spPr bwMode="auto">
          <a:xfrm>
            <a:off x="7258050" y="1027906"/>
            <a:ext cx="4755197" cy="5582444"/>
          </a:xfrm>
          <a:prstGeom prst="rect">
            <a:avLst/>
          </a:prstGeom>
          <a:noFill/>
          <a:ln>
            <a:noFill/>
          </a:ln>
        </p:spPr>
      </p:pic>
      <p:sp>
        <p:nvSpPr>
          <p:cNvPr id="2" name="Title 1">
            <a:extLst>
              <a:ext uri="{FF2B5EF4-FFF2-40B4-BE49-F238E27FC236}">
                <a16:creationId xmlns:a16="http://schemas.microsoft.com/office/drawing/2014/main" id="{A2E7F570-0805-4A15-A228-E7611F6FAFB5}"/>
              </a:ext>
            </a:extLst>
          </p:cNvPr>
          <p:cNvSpPr>
            <a:spLocks noGrp="1"/>
          </p:cNvSpPr>
          <p:nvPr>
            <p:ph type="title"/>
          </p:nvPr>
        </p:nvSpPr>
        <p:spPr>
          <a:xfrm>
            <a:off x="647700" y="212725"/>
            <a:ext cx="10515600" cy="1325563"/>
          </a:xfrm>
        </p:spPr>
        <p:txBody>
          <a:bodyPr/>
          <a:lstStyle/>
          <a:p>
            <a:r>
              <a:rPr lang="en-US" dirty="0">
                <a:latin typeface="Noir-et-blanc" panose="020B0500000000000000" pitchFamily="34" charset="0"/>
              </a:rPr>
              <a:t>Wanted! Keeping an Eye on Crime</a:t>
            </a:r>
          </a:p>
        </p:txBody>
      </p:sp>
      <p:sp>
        <p:nvSpPr>
          <p:cNvPr id="3" name="Content Placeholder 2">
            <a:extLst>
              <a:ext uri="{FF2B5EF4-FFF2-40B4-BE49-F238E27FC236}">
                <a16:creationId xmlns:a16="http://schemas.microsoft.com/office/drawing/2014/main" id="{BA2E1B1D-8CC4-4B4B-A182-4806EBC05669}"/>
              </a:ext>
            </a:extLst>
          </p:cNvPr>
          <p:cNvSpPr>
            <a:spLocks noGrp="1"/>
          </p:cNvSpPr>
          <p:nvPr>
            <p:ph idx="1"/>
          </p:nvPr>
        </p:nvSpPr>
        <p:spPr>
          <a:xfrm>
            <a:off x="838200" y="1825625"/>
            <a:ext cx="7067550" cy="4351338"/>
          </a:xfrm>
        </p:spPr>
        <p:txBody>
          <a:bodyPr/>
          <a:lstStyle/>
          <a:p>
            <a:pPr marL="0" indent="0">
              <a:buNone/>
            </a:pPr>
            <a:r>
              <a:rPr lang="en-US" dirty="0"/>
              <a:t>Being an effective detective is all about simplicity . . . making the most out of what you have. Your Probationary Gumshoes will get a kick out of creating their own Outlaw’s personality while learning about facial proportions!</a:t>
            </a:r>
          </a:p>
        </p:txBody>
      </p:sp>
    </p:spTree>
    <p:extLst>
      <p:ext uri="{BB962C8B-B14F-4D97-AF65-F5344CB8AC3E}">
        <p14:creationId xmlns:p14="http://schemas.microsoft.com/office/powerpoint/2010/main" val="266058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BE199-2108-465B-B354-CAEBB1212A5E}"/>
              </a:ext>
            </a:extLst>
          </p:cNvPr>
          <p:cNvSpPr>
            <a:spLocks noGrp="1"/>
          </p:cNvSpPr>
          <p:nvPr>
            <p:ph type="title"/>
          </p:nvPr>
        </p:nvSpPr>
        <p:spPr>
          <a:xfrm>
            <a:off x="514350" y="194220"/>
            <a:ext cx="8667750" cy="1325563"/>
          </a:xfrm>
        </p:spPr>
        <p:txBody>
          <a:bodyPr/>
          <a:lstStyle/>
          <a:p>
            <a:r>
              <a:rPr lang="en-US" dirty="0">
                <a:latin typeface="Noir-et-blanc" panose="020B0500000000000000" pitchFamily="34" charset="0"/>
              </a:rPr>
              <a:t>It Was a Dark and Stormy Write…</a:t>
            </a:r>
          </a:p>
        </p:txBody>
      </p:sp>
      <p:sp>
        <p:nvSpPr>
          <p:cNvPr id="3" name="Content Placeholder 2">
            <a:extLst>
              <a:ext uri="{FF2B5EF4-FFF2-40B4-BE49-F238E27FC236}">
                <a16:creationId xmlns:a16="http://schemas.microsoft.com/office/drawing/2014/main" id="{8EB54EF7-572F-4446-A507-8B867341935B}"/>
              </a:ext>
            </a:extLst>
          </p:cNvPr>
          <p:cNvSpPr>
            <a:spLocks noGrp="1"/>
          </p:cNvSpPr>
          <p:nvPr>
            <p:ph idx="1"/>
          </p:nvPr>
        </p:nvSpPr>
        <p:spPr>
          <a:xfrm>
            <a:off x="514350" y="1825625"/>
            <a:ext cx="6765514" cy="4351338"/>
          </a:xfrm>
        </p:spPr>
        <p:txBody>
          <a:bodyPr>
            <a:normAutofit lnSpcReduction="10000"/>
          </a:bodyPr>
          <a:lstStyle/>
          <a:p>
            <a:pPr marL="0" indent="0">
              <a:buNone/>
            </a:pPr>
            <a:r>
              <a:rPr lang="en-US" dirty="0"/>
              <a:t>Mysteries are a great way to hook students into writing about fictional happenings and an Effective Detective sees enough weird and wacky happenings to populate an entire library of characters!</a:t>
            </a:r>
          </a:p>
          <a:p>
            <a:pPr marL="0" indent="0">
              <a:buNone/>
            </a:pPr>
            <a:r>
              <a:rPr lang="en-US" dirty="0"/>
              <a:t>Probationary Gumshoes learn about </a:t>
            </a:r>
            <a:r>
              <a:rPr lang="en-US" i="1" dirty="0"/>
              <a:t>The Mysteries of Harris Burdick</a:t>
            </a:r>
            <a:r>
              <a:rPr lang="en-US" dirty="0"/>
              <a:t> and trying to solve the mysteries within the book. But the puzzles, the mysteries, presented by these drawings, are not what we are used to.  They are not solved for us, as in the final pages of a book or a film’s last reel…</a:t>
            </a:r>
          </a:p>
          <a:p>
            <a:pPr marL="0" indent="0">
              <a:buNone/>
            </a:pPr>
            <a:endParaRPr lang="en-US" dirty="0"/>
          </a:p>
        </p:txBody>
      </p:sp>
      <p:pic>
        <p:nvPicPr>
          <p:cNvPr id="7" name="Picture 6" descr="http://upload.wikimedia.org/wikipedia/en/thumb/6/63/The_Mysteries_of_Harris_Burdick_(Van_Allsburg_book)_cover.jpg/300px-The_Mysteries_of_Harris_Burdick_(Van_Allsburg_book)_cover.jpg">
            <a:extLst>
              <a:ext uri="{FF2B5EF4-FFF2-40B4-BE49-F238E27FC236}">
                <a16:creationId xmlns:a16="http://schemas.microsoft.com/office/drawing/2014/main" id="{E1D8A2A1-40C4-4CB3-B8F4-726D2A774764}"/>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rot="979071">
            <a:off x="7924151" y="1234250"/>
            <a:ext cx="3411248" cy="5075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914166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B9A10-D49D-47FB-B316-54468C495BF8}"/>
              </a:ext>
            </a:extLst>
          </p:cNvPr>
          <p:cNvSpPr>
            <a:spLocks noGrp="1"/>
          </p:cNvSpPr>
          <p:nvPr>
            <p:ph type="title"/>
          </p:nvPr>
        </p:nvSpPr>
        <p:spPr>
          <a:xfrm>
            <a:off x="5410200" y="365125"/>
            <a:ext cx="5943600" cy="1325563"/>
          </a:xfrm>
        </p:spPr>
        <p:txBody>
          <a:bodyPr/>
          <a:lstStyle/>
          <a:p>
            <a:r>
              <a:rPr lang="en-US" dirty="0">
                <a:latin typeface="Noir-et-blanc" panose="020B0500000000000000" pitchFamily="34" charset="0"/>
              </a:rPr>
              <a:t>A Mysterious Beginning</a:t>
            </a:r>
          </a:p>
        </p:txBody>
      </p:sp>
      <p:sp>
        <p:nvSpPr>
          <p:cNvPr id="3" name="Content Placeholder 2">
            <a:extLst>
              <a:ext uri="{FF2B5EF4-FFF2-40B4-BE49-F238E27FC236}">
                <a16:creationId xmlns:a16="http://schemas.microsoft.com/office/drawing/2014/main" id="{12A217E8-E4E2-4E30-B1B9-0A5BA4DBEDCF}"/>
              </a:ext>
            </a:extLst>
          </p:cNvPr>
          <p:cNvSpPr>
            <a:spLocks noGrp="1"/>
          </p:cNvSpPr>
          <p:nvPr>
            <p:ph idx="1"/>
          </p:nvPr>
        </p:nvSpPr>
        <p:spPr>
          <a:xfrm>
            <a:off x="5410200" y="1690688"/>
            <a:ext cx="5943600" cy="4486275"/>
          </a:xfrm>
        </p:spPr>
        <p:txBody>
          <a:bodyPr>
            <a:normAutofit fontScale="92500" lnSpcReduction="20000"/>
          </a:bodyPr>
          <a:lstStyle/>
          <a:p>
            <a:pPr marL="0" indent="0">
              <a:buNone/>
            </a:pPr>
            <a:r>
              <a:rPr lang="en-US" dirty="0"/>
              <a:t>Probationary Gumshoes’ final assignment before graduation is to unravel the mystery from one of Burdick’s pictures in the story by writing a creative mystery that goes with the image of their choosing from the book.</a:t>
            </a:r>
          </a:p>
          <a:p>
            <a:pPr marL="0" indent="0">
              <a:buNone/>
            </a:pPr>
            <a:r>
              <a:rPr lang="en-US" dirty="0"/>
              <a:t>Once their stories are written, they will be read aloud and the other Gumshoes will be responsible for figuring out which image from the book their story represents.</a:t>
            </a:r>
          </a:p>
          <a:p>
            <a:pPr marL="0" indent="0">
              <a:buNone/>
            </a:pPr>
            <a:r>
              <a:rPr lang="en-US" dirty="0"/>
              <a:t>Note: Gumshoes may want to use the captions from the book as the first line of their stories.</a:t>
            </a:r>
          </a:p>
        </p:txBody>
      </p:sp>
      <p:pic>
        <p:nvPicPr>
          <p:cNvPr id="4" name="Picture 3" descr="http://24.media.tumblr.com/tumblr_lyr21hVTtz1qcbbw9o1_500.gif">
            <a:extLst>
              <a:ext uri="{FF2B5EF4-FFF2-40B4-BE49-F238E27FC236}">
                <a16:creationId xmlns:a16="http://schemas.microsoft.com/office/drawing/2014/main" id="{87DC6728-D5B7-4163-98B3-372097E9E336}"/>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328612" y="365125"/>
            <a:ext cx="4605338" cy="6092825"/>
          </a:xfrm>
          <a:prstGeom prst="rect">
            <a:avLst/>
          </a:prstGeom>
          <a:noFill/>
          <a:ln>
            <a:noFill/>
          </a:ln>
        </p:spPr>
      </p:pic>
    </p:spTree>
    <p:extLst>
      <p:ext uri="{BB962C8B-B14F-4D97-AF65-F5344CB8AC3E}">
        <p14:creationId xmlns:p14="http://schemas.microsoft.com/office/powerpoint/2010/main" val="3922505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7894A-FA48-423E-9C8B-5FE7082E964D}"/>
              </a:ext>
            </a:extLst>
          </p:cNvPr>
          <p:cNvSpPr>
            <a:spLocks noGrp="1"/>
          </p:cNvSpPr>
          <p:nvPr>
            <p:ph type="title"/>
          </p:nvPr>
        </p:nvSpPr>
        <p:spPr>
          <a:xfrm>
            <a:off x="469713" y="195046"/>
            <a:ext cx="11531787" cy="1325563"/>
          </a:xfrm>
        </p:spPr>
        <p:txBody>
          <a:bodyPr/>
          <a:lstStyle/>
          <a:p>
            <a:r>
              <a:rPr lang="en-US" dirty="0">
                <a:latin typeface="Noir-et-blanc" panose="020B0500000000000000" pitchFamily="34" charset="0"/>
              </a:rPr>
              <a:t>Do people remember the same thing differently?</a:t>
            </a:r>
          </a:p>
        </p:txBody>
      </p:sp>
      <p:sp>
        <p:nvSpPr>
          <p:cNvPr id="3" name="Content Placeholder 2">
            <a:extLst>
              <a:ext uri="{FF2B5EF4-FFF2-40B4-BE49-F238E27FC236}">
                <a16:creationId xmlns:a16="http://schemas.microsoft.com/office/drawing/2014/main" id="{32501FD1-B070-4991-9F66-E8AEEF65DA65}"/>
              </a:ext>
            </a:extLst>
          </p:cNvPr>
          <p:cNvSpPr>
            <a:spLocks noGrp="1"/>
          </p:cNvSpPr>
          <p:nvPr>
            <p:ph idx="1"/>
          </p:nvPr>
        </p:nvSpPr>
        <p:spPr>
          <a:xfrm>
            <a:off x="4781550" y="1962150"/>
            <a:ext cx="6667500" cy="4351338"/>
          </a:xfrm>
        </p:spPr>
        <p:txBody>
          <a:bodyPr/>
          <a:lstStyle/>
          <a:p>
            <a:pPr marL="0" indent="0">
              <a:buNone/>
            </a:pPr>
            <a:r>
              <a:rPr lang="en-US" dirty="0"/>
              <a:t>Guide students to begin to note how differently people remember the same event or a movie. Show a short movie clip lasting three to five minutes, such as </a:t>
            </a:r>
            <a:r>
              <a:rPr lang="en-US" dirty="0">
                <a:hlinkClick r:id="rId2"/>
              </a:rPr>
              <a:t>The Defective Detective</a:t>
            </a:r>
            <a:r>
              <a:rPr lang="en-US" dirty="0"/>
              <a:t>, a humorous and Academy Award winning short film by </a:t>
            </a:r>
            <a:r>
              <a:rPr lang="en-US" dirty="0" err="1"/>
              <a:t>Avner</a:t>
            </a:r>
            <a:r>
              <a:rPr lang="en-US" dirty="0"/>
              <a:t> Geller and Stevie Lewis .</a:t>
            </a:r>
          </a:p>
        </p:txBody>
      </p:sp>
      <p:pic>
        <p:nvPicPr>
          <p:cNvPr id="4" name="Picture 3" descr="http://4.bp.blogspot.com/-5cb-Zox-PE8/T2qpnwo5UfI/AAAAAAAABw0/TbUzQrYTuzc/s1600/POSTER_AWARDS_web.jpg">
            <a:extLst>
              <a:ext uri="{FF2B5EF4-FFF2-40B4-BE49-F238E27FC236}">
                <a16:creationId xmlns:a16="http://schemas.microsoft.com/office/drawing/2014/main" id="{D5512390-7B06-4AF0-B684-2556FA979C57}"/>
              </a:ext>
            </a:extLst>
          </p:cNvPr>
          <p:cNvPicPr/>
          <p:nvPr/>
        </p:nvPicPr>
        <p:blipFill>
          <a:blip r:embed="rId3" r:link="rId4" cstate="print">
            <a:extLst>
              <a:ext uri="{28A0092B-C50C-407E-A947-70E740481C1C}">
                <a14:useLocalDpi xmlns:a14="http://schemas.microsoft.com/office/drawing/2010/main"/>
              </a:ext>
            </a:extLst>
          </a:blip>
          <a:srcRect/>
          <a:stretch>
            <a:fillRect/>
          </a:stretch>
        </p:blipFill>
        <p:spPr bwMode="auto">
          <a:xfrm rot="21256468">
            <a:off x="704850" y="1461294"/>
            <a:ext cx="3638550" cy="48958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25542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AB0C10-12D4-41EC-82D8-B33CC2A29688}"/>
              </a:ext>
            </a:extLst>
          </p:cNvPr>
          <p:cNvSpPr>
            <a:spLocks noGrp="1"/>
          </p:cNvSpPr>
          <p:nvPr>
            <p:ph idx="1"/>
          </p:nvPr>
        </p:nvSpPr>
        <p:spPr>
          <a:xfrm>
            <a:off x="838200" y="1825625"/>
            <a:ext cx="5955616" cy="4351338"/>
          </a:xfrm>
        </p:spPr>
        <p:txBody>
          <a:bodyPr>
            <a:normAutofit lnSpcReduction="10000"/>
          </a:bodyPr>
          <a:lstStyle/>
          <a:p>
            <a:pPr marL="0" indent="0">
              <a:buNone/>
            </a:pPr>
            <a:r>
              <a:rPr lang="en-US" dirty="0"/>
              <a:t>After they watch the clip, question the students individually about what they saw and heard during the clip. </a:t>
            </a:r>
          </a:p>
          <a:p>
            <a:pPr marL="0" indent="0">
              <a:buNone/>
            </a:pPr>
            <a:r>
              <a:rPr lang="en-US" dirty="0"/>
              <a:t>Ex. What is the first sound you hear when the video starts? How many windows were lit in the building? What is the detective’s name? What substance plopped down on his newspaper? What did the detective think it was? Analyze their answers for patterns and keep track of responses on the board. </a:t>
            </a:r>
          </a:p>
          <a:p>
            <a:pPr marL="0" indent="0">
              <a:buNone/>
            </a:pPr>
            <a:endParaRPr lang="en-US" dirty="0"/>
          </a:p>
        </p:txBody>
      </p:sp>
      <p:pic>
        <p:nvPicPr>
          <p:cNvPr id="5" name="Picture 4">
            <a:extLst>
              <a:ext uri="{FF2B5EF4-FFF2-40B4-BE49-F238E27FC236}">
                <a16:creationId xmlns:a16="http://schemas.microsoft.com/office/drawing/2014/main" id="{0541776E-EE4A-4F7D-8078-A8F787437CD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93816" y="0"/>
            <a:ext cx="5398184" cy="6858000"/>
          </a:xfrm>
          <a:prstGeom prst="rect">
            <a:avLst/>
          </a:prstGeom>
        </p:spPr>
      </p:pic>
      <p:sp>
        <p:nvSpPr>
          <p:cNvPr id="2" name="Title 1">
            <a:extLst>
              <a:ext uri="{FF2B5EF4-FFF2-40B4-BE49-F238E27FC236}">
                <a16:creationId xmlns:a16="http://schemas.microsoft.com/office/drawing/2014/main" id="{60028A83-38CA-4539-AC0C-0DD5E7C20488}"/>
              </a:ext>
            </a:extLst>
          </p:cNvPr>
          <p:cNvSpPr>
            <a:spLocks noGrp="1"/>
          </p:cNvSpPr>
          <p:nvPr>
            <p:ph type="title"/>
          </p:nvPr>
        </p:nvSpPr>
        <p:spPr/>
        <p:txBody>
          <a:bodyPr/>
          <a:lstStyle/>
          <a:p>
            <a:r>
              <a:rPr lang="en-US" dirty="0">
                <a:latin typeface="Noir-et-blanc" panose="020B0500000000000000" pitchFamily="34" charset="0"/>
              </a:rPr>
              <a:t>I Witness! Comparing Memories</a:t>
            </a:r>
          </a:p>
        </p:txBody>
      </p:sp>
    </p:spTree>
    <p:extLst>
      <p:ext uri="{BB962C8B-B14F-4D97-AF65-F5344CB8AC3E}">
        <p14:creationId xmlns:p14="http://schemas.microsoft.com/office/powerpoint/2010/main" val="935011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8C566-6DD9-4F67-A6D2-01B7CC25EE9C}"/>
              </a:ext>
            </a:extLst>
          </p:cNvPr>
          <p:cNvSpPr>
            <a:spLocks noGrp="1"/>
          </p:cNvSpPr>
          <p:nvPr>
            <p:ph type="title"/>
          </p:nvPr>
        </p:nvSpPr>
        <p:spPr/>
        <p:txBody>
          <a:bodyPr/>
          <a:lstStyle/>
          <a:p>
            <a:r>
              <a:rPr lang="en-US" dirty="0">
                <a:latin typeface="Noir-et-blanc" panose="020B0500000000000000" pitchFamily="34" charset="0"/>
              </a:rPr>
              <a:t>Drawing Conclusions</a:t>
            </a:r>
          </a:p>
        </p:txBody>
      </p:sp>
      <p:sp>
        <p:nvSpPr>
          <p:cNvPr id="3" name="Content Placeholder 2">
            <a:extLst>
              <a:ext uri="{FF2B5EF4-FFF2-40B4-BE49-F238E27FC236}">
                <a16:creationId xmlns:a16="http://schemas.microsoft.com/office/drawing/2014/main" id="{39C90638-AB04-402B-B803-9FE9082AB47C}"/>
              </a:ext>
            </a:extLst>
          </p:cNvPr>
          <p:cNvSpPr>
            <a:spLocks noGrp="1"/>
          </p:cNvSpPr>
          <p:nvPr>
            <p:ph idx="1"/>
          </p:nvPr>
        </p:nvSpPr>
        <p:spPr>
          <a:xfrm>
            <a:off x="838200" y="1825625"/>
            <a:ext cx="6043553" cy="4351338"/>
          </a:xfrm>
        </p:spPr>
        <p:txBody>
          <a:bodyPr/>
          <a:lstStyle/>
          <a:p>
            <a:pPr marL="0" indent="0">
              <a:buNone/>
            </a:pPr>
            <a:r>
              <a:rPr lang="en-US" dirty="0"/>
              <a:t>Have students draw conclusions about the reliability of eyewitness testimony from this experiment. </a:t>
            </a:r>
          </a:p>
          <a:p>
            <a:pPr marL="0" indent="0">
              <a:buNone/>
            </a:pPr>
            <a:r>
              <a:rPr lang="en-US" b="1" dirty="0"/>
              <a:t>Then, have students watch it again and discuss what they noticed the second time that they didn’t notice before.</a:t>
            </a:r>
            <a:r>
              <a:rPr lang="en-US" dirty="0"/>
              <a:t>  </a:t>
            </a:r>
          </a:p>
          <a:p>
            <a:pPr marL="0" indent="0">
              <a:buNone/>
            </a:pPr>
            <a:endParaRPr lang="en-US" dirty="0"/>
          </a:p>
        </p:txBody>
      </p:sp>
      <p:pic>
        <p:nvPicPr>
          <p:cNvPr id="4" name="Picture 3">
            <a:extLst>
              <a:ext uri="{FF2B5EF4-FFF2-40B4-BE49-F238E27FC236}">
                <a16:creationId xmlns:a16="http://schemas.microsoft.com/office/drawing/2014/main" id="{0BA2EDBE-2681-4282-9F39-AB3C5E199C62}"/>
              </a:ext>
            </a:extLst>
          </p:cNvPr>
          <p:cNvPicPr>
            <a:picLocks noChangeAspect="1"/>
          </p:cNvPicPr>
          <p:nvPr/>
        </p:nvPicPr>
        <p:blipFill>
          <a:blip r:embed="rId2"/>
          <a:stretch>
            <a:fillRect/>
          </a:stretch>
        </p:blipFill>
        <p:spPr>
          <a:xfrm>
            <a:off x="6881753" y="0"/>
            <a:ext cx="5310247" cy="6858000"/>
          </a:xfrm>
          <a:prstGeom prst="rect">
            <a:avLst/>
          </a:prstGeom>
        </p:spPr>
      </p:pic>
    </p:spTree>
    <p:extLst>
      <p:ext uri="{BB962C8B-B14F-4D97-AF65-F5344CB8AC3E}">
        <p14:creationId xmlns:p14="http://schemas.microsoft.com/office/powerpoint/2010/main" val="1464606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AA8D6FF-5827-48DC-BE8D-034A5CA264C9}"/>
              </a:ext>
            </a:extLst>
          </p:cNvPr>
          <p:cNvGrpSpPr/>
          <p:nvPr/>
        </p:nvGrpSpPr>
        <p:grpSpPr>
          <a:xfrm>
            <a:off x="0" y="0"/>
            <a:ext cx="6752897" cy="6858000"/>
            <a:chOff x="0" y="0"/>
            <a:chExt cx="6752897" cy="6858000"/>
          </a:xfrm>
        </p:grpSpPr>
        <p:pic>
          <p:nvPicPr>
            <p:cNvPr id="4" name="Picture 3">
              <a:extLst>
                <a:ext uri="{FF2B5EF4-FFF2-40B4-BE49-F238E27FC236}">
                  <a16:creationId xmlns:a16="http://schemas.microsoft.com/office/drawing/2014/main" id="{7782DC37-0857-4450-8F21-51CA78FA19E4}"/>
                </a:ext>
              </a:extLst>
            </p:cNvPr>
            <p:cNvPicPr>
              <a:picLocks noChangeAspect="1"/>
            </p:cNvPicPr>
            <p:nvPr/>
          </p:nvPicPr>
          <p:blipFill>
            <a:blip r:embed="rId2"/>
            <a:stretch>
              <a:fillRect/>
            </a:stretch>
          </p:blipFill>
          <p:spPr>
            <a:xfrm>
              <a:off x="0" y="0"/>
              <a:ext cx="6752897" cy="6858000"/>
            </a:xfrm>
            <a:prstGeom prst="rect">
              <a:avLst/>
            </a:prstGeom>
          </p:spPr>
        </p:pic>
        <p:pic>
          <p:nvPicPr>
            <p:cNvPr id="5" name="Picture 4">
              <a:extLst>
                <a:ext uri="{FF2B5EF4-FFF2-40B4-BE49-F238E27FC236}">
                  <a16:creationId xmlns:a16="http://schemas.microsoft.com/office/drawing/2014/main" id="{428B80BF-7DDF-441E-822D-C882B03B556C}"/>
                </a:ext>
              </a:extLst>
            </p:cNvPr>
            <p:cNvPicPr>
              <a:picLocks noChangeAspect="1"/>
            </p:cNvPicPr>
            <p:nvPr/>
          </p:nvPicPr>
          <p:blipFill>
            <a:blip r:embed="rId3"/>
            <a:stretch>
              <a:fillRect/>
            </a:stretch>
          </p:blipFill>
          <p:spPr>
            <a:xfrm>
              <a:off x="4319587" y="4686300"/>
              <a:ext cx="2083594" cy="800100"/>
            </a:xfrm>
            <a:prstGeom prst="rect">
              <a:avLst/>
            </a:prstGeom>
          </p:spPr>
        </p:pic>
      </p:grpSp>
      <p:sp>
        <p:nvSpPr>
          <p:cNvPr id="2" name="Title 1">
            <a:extLst>
              <a:ext uri="{FF2B5EF4-FFF2-40B4-BE49-F238E27FC236}">
                <a16:creationId xmlns:a16="http://schemas.microsoft.com/office/drawing/2014/main" id="{855101B2-E050-47BE-B94B-40ACBD6C53C7}"/>
              </a:ext>
            </a:extLst>
          </p:cNvPr>
          <p:cNvSpPr>
            <a:spLocks noGrp="1"/>
          </p:cNvSpPr>
          <p:nvPr>
            <p:ph type="title"/>
          </p:nvPr>
        </p:nvSpPr>
        <p:spPr>
          <a:xfrm>
            <a:off x="6553200" y="250031"/>
            <a:ext cx="4610100" cy="1325563"/>
          </a:xfrm>
        </p:spPr>
        <p:txBody>
          <a:bodyPr/>
          <a:lstStyle/>
          <a:p>
            <a:r>
              <a:rPr lang="en-US" dirty="0">
                <a:latin typeface="Noir-et-blanc" panose="020B0500000000000000" pitchFamily="34" charset="0"/>
              </a:rPr>
              <a:t>Getting </a:t>
            </a:r>
            <a:r>
              <a:rPr lang="en-US" dirty="0" err="1">
                <a:latin typeface="Noir-et-blanc" panose="020B0500000000000000" pitchFamily="34" charset="0"/>
              </a:rPr>
              <a:t>ExperiMental</a:t>
            </a:r>
            <a:endParaRPr lang="en-US" dirty="0">
              <a:latin typeface="Noir-et-blanc" panose="020B0500000000000000" pitchFamily="34" charset="0"/>
            </a:endParaRPr>
          </a:p>
        </p:txBody>
      </p:sp>
      <p:sp>
        <p:nvSpPr>
          <p:cNvPr id="3" name="Content Placeholder 2">
            <a:extLst>
              <a:ext uri="{FF2B5EF4-FFF2-40B4-BE49-F238E27FC236}">
                <a16:creationId xmlns:a16="http://schemas.microsoft.com/office/drawing/2014/main" id="{F9706549-825D-4757-9250-B6D3D216EC5F}"/>
              </a:ext>
            </a:extLst>
          </p:cNvPr>
          <p:cNvSpPr>
            <a:spLocks noGrp="1"/>
          </p:cNvSpPr>
          <p:nvPr>
            <p:ph idx="1"/>
          </p:nvPr>
        </p:nvSpPr>
        <p:spPr>
          <a:xfrm>
            <a:off x="6310149" y="1825625"/>
            <a:ext cx="5295900" cy="4351338"/>
          </a:xfrm>
        </p:spPr>
        <p:txBody>
          <a:bodyPr/>
          <a:lstStyle/>
          <a:p>
            <a:pPr marL="0" indent="0" algn="ctr">
              <a:buNone/>
            </a:pPr>
            <a:r>
              <a:rPr lang="en-US" dirty="0"/>
              <a:t>To further test their observational skills and see what they’ve learned have students watch the following </a:t>
            </a:r>
            <a:r>
              <a:rPr lang="en-US" dirty="0">
                <a:hlinkClick r:id="rId4"/>
              </a:rPr>
              <a:t>video</a:t>
            </a:r>
            <a:r>
              <a:rPr lang="en-US" dirty="0"/>
              <a:t>. Have them keep a silent count of the number of passes made by the people in white shirts and let them know that you will see how many got the correct count at the end of the video.</a:t>
            </a:r>
          </a:p>
          <a:p>
            <a:pPr marL="0" indent="0" algn="ctr">
              <a:buNone/>
            </a:pPr>
            <a:r>
              <a:rPr lang="en-US" dirty="0"/>
              <a:t>Let’s try it!</a:t>
            </a:r>
          </a:p>
        </p:txBody>
      </p:sp>
    </p:spTree>
    <p:extLst>
      <p:ext uri="{BB962C8B-B14F-4D97-AF65-F5344CB8AC3E}">
        <p14:creationId xmlns:p14="http://schemas.microsoft.com/office/powerpoint/2010/main" val="328472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1735</TotalTime>
  <Words>3455</Words>
  <Application>Microsoft Office PowerPoint</Application>
  <PresentationFormat>Widescreen</PresentationFormat>
  <Paragraphs>178</Paragraphs>
  <Slides>58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Yu Mincho</vt:lpstr>
      <vt:lpstr>Arial</vt:lpstr>
      <vt:lpstr>Calibri</vt:lpstr>
      <vt:lpstr>Calibri Light</vt:lpstr>
      <vt:lpstr>Modern No. 20</vt:lpstr>
      <vt:lpstr>Noir-et-Blanc</vt:lpstr>
      <vt:lpstr>Noir-et-Blanc</vt:lpstr>
      <vt:lpstr>Rage Italic</vt:lpstr>
      <vt:lpstr>Office Theme</vt:lpstr>
      <vt:lpstr>Guess Who, Gumshoe?</vt:lpstr>
      <vt:lpstr>A Most Effective Detective</vt:lpstr>
      <vt:lpstr>Gumshoe:</vt:lpstr>
      <vt:lpstr>Fun books to Access Prior Knowledge</vt:lpstr>
      <vt:lpstr>Practicing the Art of Observation</vt:lpstr>
      <vt:lpstr>Do people remember the same thing differently?</vt:lpstr>
      <vt:lpstr>I Witness! Comparing Memories</vt:lpstr>
      <vt:lpstr>Drawing Conclusions</vt:lpstr>
      <vt:lpstr>Getting ExperiMental</vt:lpstr>
      <vt:lpstr>Did You See the Invisible Gorilla?</vt:lpstr>
      <vt:lpstr>Knowing Where It all Began!</vt:lpstr>
      <vt:lpstr>Map it Out &amp; Follow the Clues!</vt:lpstr>
      <vt:lpstr>Today, in Our World. Do we have a clue?</vt:lpstr>
      <vt:lpstr>So, what is Crime Scene Investigation?</vt:lpstr>
      <vt:lpstr>Splat!</vt:lpstr>
      <vt:lpstr>The Perfect Recipe!</vt:lpstr>
      <vt:lpstr>The Perfect Recipe! So Far</vt:lpstr>
      <vt:lpstr>Spatter Patterns &amp; Blood Spatter Analysis</vt:lpstr>
      <vt:lpstr>Splatter &amp; Spray</vt:lpstr>
      <vt:lpstr>Give it a Whorl</vt:lpstr>
      <vt:lpstr>Fingerprinting</vt:lpstr>
      <vt:lpstr>Dactyloscopy</vt:lpstr>
      <vt:lpstr>Fingering it Out!</vt:lpstr>
      <vt:lpstr>Ballooning Prints </vt:lpstr>
      <vt:lpstr>Printmaking</vt:lpstr>
      <vt:lpstr>Compare and Contrast!</vt:lpstr>
      <vt:lpstr> </vt:lpstr>
      <vt:lpstr>Weather Permitting?</vt:lpstr>
      <vt:lpstr>Dusting for Prints</vt:lpstr>
      <vt:lpstr>Super Discovery!</vt:lpstr>
      <vt:lpstr>Leaving an Impression</vt:lpstr>
      <vt:lpstr>Bite Marks</vt:lpstr>
      <vt:lpstr>Do You Know When Your Teeth Come In?</vt:lpstr>
      <vt:lpstr>How could knowing this help investigators?</vt:lpstr>
      <vt:lpstr>Taking a Bite Out of Crime</vt:lpstr>
      <vt:lpstr>Dental Database</vt:lpstr>
      <vt:lpstr>Leaving an Impression: Footprints</vt:lpstr>
      <vt:lpstr>Don’t tread on me!</vt:lpstr>
      <vt:lpstr>Your bones be tattlin’!</vt:lpstr>
      <vt:lpstr> </vt:lpstr>
      <vt:lpstr>Let’s Begin: Measure Your Foot</vt:lpstr>
      <vt:lpstr>Now, Measure from Elbow to Wrist</vt:lpstr>
      <vt:lpstr>Then the distance around your clenched fist</vt:lpstr>
      <vt:lpstr>And height of your head from your chin to the top of your skull</vt:lpstr>
      <vt:lpstr>Your foot x 7</vt:lpstr>
      <vt:lpstr>Note: </vt:lpstr>
      <vt:lpstr>Compare!</vt:lpstr>
      <vt:lpstr>Tip o’ your nose to the tip o’ your finger!</vt:lpstr>
      <vt:lpstr>Rope it in!</vt:lpstr>
      <vt:lpstr>What can we conclude?</vt:lpstr>
      <vt:lpstr>What’s going on? How do they do it?</vt:lpstr>
      <vt:lpstr>Making Tracks!</vt:lpstr>
      <vt:lpstr>Chromatography</vt:lpstr>
      <vt:lpstr>Inking the Evidence with the Crime</vt:lpstr>
      <vt:lpstr>Liar Liar, Glands on Fire</vt:lpstr>
      <vt:lpstr>Wanted! Keeping an Eye on Crime</vt:lpstr>
      <vt:lpstr>It Was a Dark and Stormy Write…</vt:lpstr>
      <vt:lpstr>A Mysterious Beginning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Guess Who, Gumshoe?</dc:title>
  <dc:creator>Spark</dc:creator>
  <cp:lastModifiedBy>Spark</cp:lastModifiedBy>
  <cp:revision>61</cp:revision>
  <dcterms:created xsi:type="dcterms:W3CDTF">2017-08-24T14:12:41Z</dcterms:created>
  <dcterms:modified xsi:type="dcterms:W3CDTF">2017-08-25T19:24:15Z</dcterms:modified>
</cp:coreProperties>
</file>